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5"/>
  </p:notesMasterIdLst>
  <p:sldIdLst>
    <p:sldId id="257" r:id="rId4"/>
    <p:sldId id="258" r:id="rId5"/>
    <p:sldId id="259" r:id="rId6"/>
    <p:sldId id="260" r:id="rId7"/>
    <p:sldId id="261" r:id="rId8"/>
    <p:sldId id="265" r:id="rId9"/>
    <p:sldId id="263" r:id="rId10"/>
    <p:sldId id="262" r:id="rId11"/>
    <p:sldId id="266" r:id="rId12"/>
    <p:sldId id="267" r:id="rId13"/>
    <p:sldId id="268" r:id="rId14"/>
  </p:sldIdLst>
  <p:sldSz cx="9144000" cy="5143500" type="screen16x9"/>
  <p:notesSz cx="6858000" cy="9144000"/>
  <p:embeddedFontLst>
    <p:embeddedFont>
      <p:font typeface="Roboto" panose="020B0604020202020204" charset="0"/>
      <p:regular r:id="rId16"/>
      <p:bold r:id="rId17"/>
      <p:italic r:id="rId18"/>
      <p:boldItalic r:id="rId19"/>
    </p:embeddedFont>
    <p:embeddedFont>
      <p:font typeface="Roboto Black" panose="020B0604020202020204" charset="0"/>
      <p:bold r:id="rId20"/>
      <p:boldItalic r:id="rId21"/>
    </p:embeddedFont>
    <p:embeddedFont>
      <p:font typeface="Roboto Thin" panose="020B0604020202020204" charset="0"/>
      <p:regular r:id="rId22"/>
      <p:bold r:id="rId23"/>
      <p:italic r:id="rId24"/>
      <p:boldItalic r:id="rId25"/>
    </p:embeddedFont>
    <p:embeddedFont>
      <p:font typeface="Dosis"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8B3DB30A-87C2-4B53-AD1D-3D906266C029}">
          <p14:sldIdLst>
            <p14:sldId id="257"/>
            <p14:sldId id="258"/>
            <p14:sldId id="259"/>
            <p14:sldId id="260"/>
          </p14:sldIdLst>
        </p14:section>
        <p14:section name="Untitled Section" id="{9FA97016-87A9-4940-8066-209F7EC24E67}">
          <p14:sldIdLst>
            <p14:sldId id="261"/>
            <p14:sldId id="265"/>
            <p14:sldId id="263"/>
            <p14:sldId id="262"/>
            <p14:sldId id="266"/>
            <p14:sldId id="267"/>
            <p14:sldId id="268"/>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09"/>
  </p:normalViewPr>
  <p:slideViewPr>
    <p:cSldViewPr snapToGrid="0">
      <p:cViewPr varScale="1">
        <p:scale>
          <a:sx n="142" d="100"/>
          <a:sy n="142" d="100"/>
        </p:scale>
        <p:origin x="71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Master" Target="slideMasters/slideMaster3.xml"/><Relationship Id="rId21" Type="http://schemas.openxmlformats.org/officeDocument/2006/relationships/font" Target="fonts/font6.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9.fntdata"/><Relationship Id="rId5" Type="http://schemas.openxmlformats.org/officeDocument/2006/relationships/slide" Target="slides/slide2.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8301381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467374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4854924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640975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233723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a:buClr>
                <a:srgbClr val="295269"/>
              </a:buClr>
            </a:pPr>
            <a:r>
              <a:rPr lang="en-US" sz="6000" b="1" dirty="0">
                <a:solidFill>
                  <a:schemeClr val="bg1"/>
                </a:solidFill>
                <a:latin typeface="Roboto Black" panose="020B0604020202020204" charset="0"/>
                <a:ea typeface="Roboto Black" panose="020B0604020202020204" charset="0"/>
              </a:rPr>
              <a:t>Marketing Attribution</a:t>
            </a:r>
          </a:p>
          <a:p>
            <a:pPr marL="0" lvl="0" indent="0" algn="l" rtl="0">
              <a:spcBef>
                <a:spcPts val="0"/>
              </a:spcBef>
              <a:spcAft>
                <a:spcPts val="0"/>
              </a:spcAft>
              <a:buClr>
                <a:schemeClr val="dk1"/>
              </a:buClr>
              <a:buSzPts val="1100"/>
              <a:buFont typeface="Arial"/>
              <a:buNone/>
            </a:pPr>
            <a:r>
              <a:rPr lang="en-US" sz="2800" dirty="0" smtClean="0">
                <a:solidFill>
                  <a:srgbClr val="EFEFEF"/>
                </a:solidFill>
                <a:latin typeface="Roboto Thin"/>
                <a:ea typeface="Roboto Thin"/>
                <a:cs typeface="Roboto Thin"/>
                <a:sym typeface="Roboto Thin"/>
              </a:rPr>
              <a:t>Analyze </a:t>
            </a:r>
            <a:r>
              <a:rPr lang="en-US" sz="2800" dirty="0">
                <a:solidFill>
                  <a:srgbClr val="EFEFEF"/>
                </a:solidFill>
                <a:latin typeface="Roboto Thin"/>
                <a:ea typeface="Roboto Thin"/>
                <a:cs typeface="Roboto Thin"/>
                <a:sym typeface="Roboto Thin"/>
              </a:rPr>
              <a:t>Data with SQL</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dirty="0" smtClean="0">
                <a:solidFill>
                  <a:srgbClr val="EFEFEF"/>
                </a:solidFill>
                <a:latin typeface="Roboto Thin"/>
                <a:ea typeface="Roboto Thin"/>
                <a:cs typeface="Roboto Thin"/>
                <a:sym typeface="Roboto Thin"/>
              </a:rPr>
              <a:t>Anna </a:t>
            </a:r>
            <a:r>
              <a:rPr lang="en-US" sz="2800" dirty="0" err="1" smtClean="0">
                <a:solidFill>
                  <a:srgbClr val="EFEFEF"/>
                </a:solidFill>
                <a:latin typeface="Roboto Thin"/>
                <a:ea typeface="Roboto Thin"/>
                <a:cs typeface="Roboto Thin"/>
                <a:sym typeface="Roboto Thin"/>
              </a:rPr>
              <a:t>Minayeva</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smtClean="0">
                <a:solidFill>
                  <a:srgbClr val="EFEFEF"/>
                </a:solidFill>
                <a:latin typeface="Roboto Thin"/>
                <a:ea typeface="Roboto Thin"/>
                <a:cs typeface="Roboto Thin"/>
                <a:sym typeface="Roboto Thin"/>
              </a:rPr>
              <a:t>April 29</a:t>
            </a:r>
            <a:r>
              <a:rPr lang="en" sz="2800" baseline="30000" dirty="0" smtClean="0">
                <a:solidFill>
                  <a:srgbClr val="EFEFEF"/>
                </a:solidFill>
                <a:latin typeface="Roboto Thin"/>
                <a:ea typeface="Roboto Thin"/>
                <a:cs typeface="Roboto Thin"/>
                <a:sym typeface="Roboto Thin"/>
              </a:rPr>
              <a:t>th</a:t>
            </a:r>
            <a:r>
              <a:rPr lang="en" sz="2800" dirty="0" smtClean="0">
                <a:solidFill>
                  <a:srgbClr val="EFEFEF"/>
                </a:solidFill>
                <a:latin typeface="Roboto Thin"/>
                <a:ea typeface="Roboto Thin"/>
                <a:cs typeface="Roboto Thin"/>
                <a:sym typeface="Roboto Thin"/>
              </a:rPr>
              <a:t>, 2022</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93785"/>
            <a:ext cx="8520600" cy="1004074"/>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1" i="0" u="none" strike="noStrike" kern="0" cap="none" spc="0" normalizeH="0" baseline="0" noProof="0" dirty="0" smtClean="0">
                <a:ln>
                  <a:noFill/>
                </a:ln>
                <a:solidFill>
                  <a:srgbClr val="295269"/>
                </a:solidFill>
                <a:effectLst/>
                <a:uLnTx/>
                <a:uFillTx/>
                <a:latin typeface="Roboto"/>
                <a:ea typeface="Roboto"/>
                <a:cs typeface="Roboto"/>
                <a:sym typeface="Roboto"/>
              </a:rPr>
              <a:t>2.3 </a:t>
            </a:r>
            <a:r>
              <a:rPr kumimoji="0" lang="en-US" sz="1800" b="1" i="0" u="none" strike="noStrike" kern="0" cap="none" spc="0" normalizeH="0" baseline="0" noProof="0" dirty="0">
                <a:ln>
                  <a:noFill/>
                </a:ln>
                <a:solidFill>
                  <a:srgbClr val="0097A7">
                    <a:lumMod val="50000"/>
                  </a:srgbClr>
                </a:solidFill>
                <a:effectLst/>
                <a:uLnTx/>
                <a:uFillTx/>
                <a:latin typeface="Roboto" panose="020B0604020202020204" charset="0"/>
                <a:ea typeface="Roboto" panose="020B0604020202020204" charset="0"/>
                <a:cs typeface="Arial"/>
                <a:sym typeface="Arial"/>
              </a:rPr>
              <a:t>How many </a:t>
            </a:r>
            <a:r>
              <a:rPr kumimoji="0" lang="en-US" sz="1800" b="1" i="0" u="none" strike="noStrike" kern="0" cap="none" spc="0" normalizeH="0" baseline="0" noProof="0" dirty="0" smtClean="0">
                <a:ln>
                  <a:noFill/>
                </a:ln>
                <a:solidFill>
                  <a:srgbClr val="0097A7">
                    <a:lumMod val="50000"/>
                  </a:srgbClr>
                </a:solidFill>
                <a:effectLst/>
                <a:uLnTx/>
                <a:uFillTx/>
                <a:latin typeface="Roboto" panose="020B0604020202020204" charset="0"/>
                <a:ea typeface="Roboto" panose="020B0604020202020204" charset="0"/>
                <a:cs typeface="Arial"/>
                <a:sym typeface="Arial"/>
              </a:rPr>
              <a:t>visitors make a purchase?</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solidFill>
                  <a:srgbClr val="0097A7">
                    <a:lumMod val="50000"/>
                  </a:srgbClr>
                </a:solidFill>
                <a:latin typeface="Roboto" panose="020B0604020202020204" charset="0"/>
                <a:ea typeface="Roboto" panose="020B0604020202020204" charset="0"/>
              </a:rPr>
              <a:t>2.4 How many last touches on the purchase page each campaign is responsible for?</a:t>
            </a:r>
            <a:endParaRPr kumimoji="0" sz="1800" b="1" i="0" u="none" strike="noStrike" kern="0" cap="none" spc="0" normalizeH="0" baseline="0" noProof="0" dirty="0">
              <a:ln>
                <a:noFill/>
              </a:ln>
              <a:solidFill>
                <a:srgbClr val="295269"/>
              </a:solidFill>
              <a:effectLst/>
              <a:uLnTx/>
              <a:uFillTx/>
              <a:latin typeface="Roboto"/>
              <a:ea typeface="Roboto"/>
              <a:cs typeface="Roboto"/>
              <a:sym typeface="Roboto"/>
            </a:endParaRPr>
          </a:p>
        </p:txBody>
      </p:sp>
      <p:sp>
        <p:nvSpPr>
          <p:cNvPr id="331" name="Shape 331"/>
          <p:cNvSpPr txBox="1"/>
          <p:nvPr/>
        </p:nvSpPr>
        <p:spPr>
          <a:xfrm>
            <a:off x="177975" y="1022253"/>
            <a:ext cx="4920900" cy="998806"/>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0" marR="0" lvl="0" indent="0" algn="l" defTabSz="914400" rtl="0" eaLnBrk="1" fontAlgn="auto" latinLnBrk="0" hangingPunct="1">
              <a:lnSpc>
                <a:spcPct val="115000"/>
              </a:lnSpc>
              <a:spcBef>
                <a:spcPts val="0"/>
              </a:spcBef>
              <a:spcAft>
                <a:spcPts val="0"/>
              </a:spcAft>
              <a:buClr>
                <a:srgbClr val="000000"/>
              </a:buClr>
              <a:buSzPts val="1200"/>
              <a:buFont typeface="Arial"/>
              <a:buNone/>
              <a:tabLst/>
              <a:defRPr/>
            </a:pPr>
            <a:r>
              <a:rPr kumimoji="0" lang="en-US" sz="1200" b="0" u="none" strike="noStrike" kern="0" cap="none" spc="0" normalizeH="0" baseline="0" noProof="0" dirty="0" smtClean="0">
                <a:ln>
                  <a:noFill/>
                </a:ln>
                <a:solidFill>
                  <a:srgbClr val="000000"/>
                </a:solidFill>
                <a:effectLst/>
                <a:uLnTx/>
                <a:uFillTx/>
                <a:latin typeface="Arial"/>
                <a:sym typeface="Arial"/>
              </a:rPr>
              <a:t>We calculated, that total of 361 visitors of </a:t>
            </a:r>
            <a:r>
              <a:rPr kumimoji="0" lang="en-US" sz="1200" b="0" u="none" strike="noStrike" kern="0" cap="none" spc="0" normalizeH="0" baseline="0" noProof="0" dirty="0" err="1" smtClean="0">
                <a:ln>
                  <a:noFill/>
                </a:ln>
                <a:solidFill>
                  <a:srgbClr val="000000"/>
                </a:solidFill>
                <a:effectLst/>
                <a:uLnTx/>
                <a:uFillTx/>
                <a:latin typeface="Arial"/>
                <a:sym typeface="Arial"/>
              </a:rPr>
              <a:t>CoolTShirt</a:t>
            </a:r>
            <a:r>
              <a:rPr kumimoji="0" lang="en-US" sz="1200" b="0" u="none" strike="noStrike" kern="0" cap="none" spc="0" normalizeH="0" noProof="0" dirty="0" smtClean="0">
                <a:ln>
                  <a:noFill/>
                </a:ln>
                <a:solidFill>
                  <a:srgbClr val="000000"/>
                </a:solidFill>
                <a:effectLst/>
                <a:uLnTx/>
                <a:uFillTx/>
                <a:latin typeface="Arial"/>
                <a:sym typeface="Arial"/>
              </a:rPr>
              <a:t> website made a purchase. </a:t>
            </a:r>
          </a:p>
          <a:p>
            <a:pPr marL="0" marR="0" lvl="0" indent="0" algn="l" defTabSz="914400" rtl="0" eaLnBrk="1" fontAlgn="auto" latinLnBrk="0" hangingPunct="1">
              <a:lnSpc>
                <a:spcPct val="115000"/>
              </a:lnSpc>
              <a:spcBef>
                <a:spcPts val="0"/>
              </a:spcBef>
              <a:spcAft>
                <a:spcPts val="0"/>
              </a:spcAft>
              <a:buClr>
                <a:srgbClr val="000000"/>
              </a:buClr>
              <a:buSzPts val="1200"/>
              <a:buFont typeface="Arial"/>
              <a:buNone/>
              <a:tabLst/>
              <a:defRPr/>
            </a:pPr>
            <a:r>
              <a:rPr kumimoji="0" lang="en-US" sz="1200" b="0" u="none" strike="noStrike" kern="0" cap="none" spc="0" normalizeH="0" noProof="0" dirty="0" smtClean="0">
                <a:ln>
                  <a:noFill/>
                </a:ln>
                <a:solidFill>
                  <a:srgbClr val="000000"/>
                </a:solidFill>
                <a:effectLst/>
                <a:uLnTx/>
                <a:uFillTx/>
                <a:latin typeface="Arial"/>
                <a:sym typeface="Arial"/>
              </a:rPr>
              <a:t>Most of them came from last touch campaign such as: ‘weekly newsletter’ and ‘retargeting add’.</a:t>
            </a:r>
            <a:endParaRPr kumimoji="0" lang="en" sz="1200" b="0" i="0" u="none" strike="noStrike" kern="0" cap="none" spc="0" normalizeH="0" baseline="0" noProof="0" dirty="0" smtClean="0">
              <a:ln>
                <a:noFill/>
              </a:ln>
              <a:solidFill>
                <a:srgbClr val="000000"/>
              </a:solidFill>
              <a:effectLst/>
              <a:uLnTx/>
              <a:uFillTx/>
              <a:latin typeface="Arial"/>
              <a:ea typeface="Roboto"/>
              <a:cs typeface="Roboto"/>
              <a:sym typeface="Roboto"/>
            </a:endParaRPr>
          </a:p>
        </p:txBody>
      </p:sp>
      <p:graphicFrame>
        <p:nvGraphicFramePr>
          <p:cNvPr id="332" name="Shape 332"/>
          <p:cNvGraphicFramePr/>
          <p:nvPr>
            <p:extLst>
              <p:ext uri="{D42A27DB-BD31-4B8C-83A1-F6EECF244321}">
                <p14:modId xmlns:p14="http://schemas.microsoft.com/office/powerpoint/2010/main" val="367445160"/>
              </p:ext>
            </p:extLst>
          </p:nvPr>
        </p:nvGraphicFramePr>
        <p:xfrm>
          <a:off x="177975" y="2771015"/>
          <a:ext cx="4920900" cy="2251148"/>
        </p:xfrm>
        <a:graphic>
          <a:graphicData uri="http://schemas.openxmlformats.org/drawingml/2006/table">
            <a:tbl>
              <a:tblPr>
                <a:noFill/>
                <a:tableStyleId>{8628B589-4659-4227-9C68-565DD4A46BFE}</a:tableStyleId>
              </a:tblPr>
              <a:tblGrid>
                <a:gridCol w="2326074">
                  <a:extLst>
                    <a:ext uri="{9D8B030D-6E8A-4147-A177-3AD203B41FA5}">
                      <a16:colId xmlns:a16="http://schemas.microsoft.com/office/drawing/2014/main" val="20000"/>
                    </a:ext>
                  </a:extLst>
                </a:gridCol>
                <a:gridCol w="2594826">
                  <a:extLst>
                    <a:ext uri="{9D8B030D-6E8A-4147-A177-3AD203B41FA5}">
                      <a16:colId xmlns:a16="http://schemas.microsoft.com/office/drawing/2014/main" val="20001"/>
                    </a:ext>
                  </a:extLst>
                </a:gridCol>
              </a:tblGrid>
              <a:tr h="300428">
                <a:tc>
                  <a:txBody>
                    <a:bodyPr/>
                    <a:lstStyle/>
                    <a:p>
                      <a:pPr algn="ctr"/>
                      <a:r>
                        <a:rPr lang="en-US" sz="1000" b="1" dirty="0" err="1">
                          <a:solidFill>
                            <a:schemeClr val="bg1"/>
                          </a:solidFill>
                        </a:rPr>
                        <a:t>utm_campaign</a:t>
                      </a:r>
                      <a:endParaRPr lang="en-US" sz="1000" b="1" dirty="0">
                        <a:solidFill>
                          <a:schemeClr val="bg1"/>
                        </a:solidFill>
                      </a:endParaRP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tc>
                  <a:txBody>
                    <a:bodyPr/>
                    <a:lstStyle/>
                    <a:p>
                      <a:pPr algn="ctr"/>
                      <a:r>
                        <a:rPr lang="en-US" sz="1000" b="1" dirty="0" err="1">
                          <a:solidFill>
                            <a:schemeClr val="bg1"/>
                          </a:solidFill>
                        </a:rPr>
                        <a:t>last_touch_campaign_purchase_count</a:t>
                      </a:r>
                      <a:endParaRPr lang="en-US" sz="1000" b="1" dirty="0">
                        <a:solidFill>
                          <a:schemeClr val="bg1"/>
                        </a:solidFill>
                      </a:endParaRP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236180">
                <a:tc>
                  <a:txBody>
                    <a:bodyPr/>
                    <a:lstStyle/>
                    <a:p>
                      <a:pPr algn="ctr"/>
                      <a:r>
                        <a:rPr lang="en-US" sz="1000" dirty="0"/>
                        <a:t>weekly-newsletter</a:t>
                      </a:r>
                    </a:p>
                  </a:txBody>
                  <a:tcPr anchor="ctr">
                    <a:lnT w="9525" cap="flat" cmpd="sng">
                      <a:solidFill>
                        <a:srgbClr val="9E9E9E"/>
                      </a:solidFill>
                      <a:prstDash val="solid"/>
                      <a:round/>
                      <a:headEnd type="none" w="sm" len="sm"/>
                      <a:tailEnd type="none" w="sm" len="sm"/>
                    </a:lnT>
                  </a:tcPr>
                </a:tc>
                <a:tc>
                  <a:txBody>
                    <a:bodyPr/>
                    <a:lstStyle/>
                    <a:p>
                      <a:pPr algn="ctr"/>
                      <a:r>
                        <a:rPr lang="en-US" sz="1000"/>
                        <a:t>114</a:t>
                      </a:r>
                    </a:p>
                  </a:txBody>
                  <a:tcPr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236180">
                <a:tc>
                  <a:txBody>
                    <a:bodyPr/>
                    <a:lstStyle/>
                    <a:p>
                      <a:pPr algn="ctr"/>
                      <a:r>
                        <a:rPr lang="en-US" sz="1000"/>
                        <a:t>retargetting-ad</a:t>
                      </a:r>
                    </a:p>
                  </a:txBody>
                  <a:tcPr anchor="ctr"/>
                </a:tc>
                <a:tc>
                  <a:txBody>
                    <a:bodyPr/>
                    <a:lstStyle/>
                    <a:p>
                      <a:pPr algn="ctr"/>
                      <a:r>
                        <a:rPr lang="en-US" sz="1000"/>
                        <a:t>112</a:t>
                      </a:r>
                    </a:p>
                  </a:txBody>
                  <a:tcPr anchor="ctr"/>
                </a:tc>
                <a:extLst>
                  <a:ext uri="{0D108BD9-81ED-4DB2-BD59-A6C34878D82A}">
                    <a16:rowId xmlns:a16="http://schemas.microsoft.com/office/drawing/2014/main" val="10002"/>
                  </a:ext>
                </a:extLst>
              </a:tr>
              <a:tr h="236180">
                <a:tc>
                  <a:txBody>
                    <a:bodyPr/>
                    <a:lstStyle/>
                    <a:p>
                      <a:pPr algn="ctr"/>
                      <a:r>
                        <a:rPr lang="en-US" sz="1000"/>
                        <a:t>retargetting-campaign</a:t>
                      </a:r>
                    </a:p>
                  </a:txBody>
                  <a:tcPr anchor="ctr"/>
                </a:tc>
                <a:tc>
                  <a:txBody>
                    <a:bodyPr/>
                    <a:lstStyle/>
                    <a:p>
                      <a:pPr algn="ctr"/>
                      <a:r>
                        <a:rPr lang="en-US" sz="1000"/>
                        <a:t>53</a:t>
                      </a:r>
                    </a:p>
                  </a:txBody>
                  <a:tcPr anchor="ctr"/>
                </a:tc>
                <a:extLst>
                  <a:ext uri="{0D108BD9-81ED-4DB2-BD59-A6C34878D82A}">
                    <a16:rowId xmlns:a16="http://schemas.microsoft.com/office/drawing/2014/main" val="10003"/>
                  </a:ext>
                </a:extLst>
              </a:tr>
              <a:tr h="236180">
                <a:tc>
                  <a:txBody>
                    <a:bodyPr/>
                    <a:lstStyle/>
                    <a:p>
                      <a:pPr algn="ctr"/>
                      <a:r>
                        <a:rPr lang="en-US" sz="1000"/>
                        <a:t>paid-search</a:t>
                      </a:r>
                    </a:p>
                  </a:txBody>
                  <a:tcPr anchor="ctr"/>
                </a:tc>
                <a:tc>
                  <a:txBody>
                    <a:bodyPr/>
                    <a:lstStyle/>
                    <a:p>
                      <a:pPr algn="ctr"/>
                      <a:r>
                        <a:rPr lang="en-US" sz="1000"/>
                        <a:t>52</a:t>
                      </a:r>
                    </a:p>
                  </a:txBody>
                  <a:tcPr anchor="ctr"/>
                </a:tc>
                <a:extLst>
                  <a:ext uri="{0D108BD9-81ED-4DB2-BD59-A6C34878D82A}">
                    <a16:rowId xmlns:a16="http://schemas.microsoft.com/office/drawing/2014/main" val="10004"/>
                  </a:ext>
                </a:extLst>
              </a:tr>
              <a:tr h="236180">
                <a:tc>
                  <a:txBody>
                    <a:bodyPr/>
                    <a:lstStyle/>
                    <a:p>
                      <a:pPr algn="ctr"/>
                      <a:r>
                        <a:rPr lang="en-US" sz="1000"/>
                        <a:t>ten-crazy-cool-tshirts-facts</a:t>
                      </a:r>
                    </a:p>
                  </a:txBody>
                  <a:tcPr anchor="ctr"/>
                </a:tc>
                <a:tc>
                  <a:txBody>
                    <a:bodyPr/>
                    <a:lstStyle/>
                    <a:p>
                      <a:pPr algn="ctr"/>
                      <a:r>
                        <a:rPr lang="en-US" sz="1000" dirty="0"/>
                        <a:t>9</a:t>
                      </a:r>
                    </a:p>
                  </a:txBody>
                  <a:tcPr anchor="ctr"/>
                </a:tc>
                <a:extLst>
                  <a:ext uri="{0D108BD9-81ED-4DB2-BD59-A6C34878D82A}">
                    <a16:rowId xmlns:a16="http://schemas.microsoft.com/office/drawing/2014/main" val="731535577"/>
                  </a:ext>
                </a:extLst>
              </a:tr>
              <a:tr h="236180">
                <a:tc>
                  <a:txBody>
                    <a:bodyPr/>
                    <a:lstStyle/>
                    <a:p>
                      <a:pPr algn="ctr"/>
                      <a:r>
                        <a:rPr lang="en-US" sz="1000"/>
                        <a:t>getting-to-know-cool-tshirts</a:t>
                      </a:r>
                    </a:p>
                  </a:txBody>
                  <a:tcPr anchor="ctr"/>
                </a:tc>
                <a:tc>
                  <a:txBody>
                    <a:bodyPr/>
                    <a:lstStyle/>
                    <a:p>
                      <a:pPr algn="ctr"/>
                      <a:r>
                        <a:rPr lang="en-US" sz="1000"/>
                        <a:t>9</a:t>
                      </a:r>
                    </a:p>
                  </a:txBody>
                  <a:tcPr anchor="ctr"/>
                </a:tc>
                <a:extLst>
                  <a:ext uri="{0D108BD9-81ED-4DB2-BD59-A6C34878D82A}">
                    <a16:rowId xmlns:a16="http://schemas.microsoft.com/office/drawing/2014/main" val="2687533949"/>
                  </a:ext>
                </a:extLst>
              </a:tr>
              <a:tr h="236180">
                <a:tc>
                  <a:txBody>
                    <a:bodyPr/>
                    <a:lstStyle/>
                    <a:p>
                      <a:pPr algn="ctr"/>
                      <a:r>
                        <a:rPr lang="en-US" sz="1000"/>
                        <a:t>interview-with-cool-tshirts-founder</a:t>
                      </a:r>
                    </a:p>
                  </a:txBody>
                  <a:tcPr anchor="ctr"/>
                </a:tc>
                <a:tc>
                  <a:txBody>
                    <a:bodyPr/>
                    <a:lstStyle/>
                    <a:p>
                      <a:pPr algn="ctr"/>
                      <a:r>
                        <a:rPr lang="en-US" sz="1000"/>
                        <a:t>7</a:t>
                      </a:r>
                    </a:p>
                  </a:txBody>
                  <a:tcPr anchor="ctr"/>
                </a:tc>
                <a:extLst>
                  <a:ext uri="{0D108BD9-81ED-4DB2-BD59-A6C34878D82A}">
                    <a16:rowId xmlns:a16="http://schemas.microsoft.com/office/drawing/2014/main" val="2365933731"/>
                  </a:ext>
                </a:extLst>
              </a:tr>
              <a:tr h="236180">
                <a:tc>
                  <a:txBody>
                    <a:bodyPr/>
                    <a:lstStyle/>
                    <a:p>
                      <a:pPr algn="ctr"/>
                      <a:r>
                        <a:rPr lang="en-US" sz="1000"/>
                        <a:t>cool-tshirts-search</a:t>
                      </a:r>
                    </a:p>
                  </a:txBody>
                  <a:tcPr anchor="ctr"/>
                </a:tc>
                <a:tc>
                  <a:txBody>
                    <a:bodyPr/>
                    <a:lstStyle/>
                    <a:p>
                      <a:pPr algn="ctr"/>
                      <a:r>
                        <a:rPr lang="en-US" sz="1000" dirty="0"/>
                        <a:t>2</a:t>
                      </a:r>
                    </a:p>
                  </a:txBody>
                  <a:tcPr anchor="ctr"/>
                </a:tc>
                <a:extLst>
                  <a:ext uri="{0D108BD9-81ED-4DB2-BD59-A6C34878D82A}">
                    <a16:rowId xmlns:a16="http://schemas.microsoft.com/office/drawing/2014/main" val="1869384508"/>
                  </a:ext>
                </a:extLst>
              </a:tr>
            </a:tbl>
          </a:graphicData>
        </a:graphic>
      </p:graphicFrame>
      <p:sp>
        <p:nvSpPr>
          <p:cNvPr id="2" name="Rectangle 1"/>
          <p:cNvSpPr/>
          <p:nvPr/>
        </p:nvSpPr>
        <p:spPr>
          <a:xfrm>
            <a:off x="5214425" y="1191064"/>
            <a:ext cx="3617875" cy="3831099"/>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smtClean="0">
                <a:solidFill>
                  <a:schemeClr val="tx1"/>
                </a:solidFill>
                <a:latin typeface="Roboto" panose="020B0604020202020204" charset="0"/>
                <a:ea typeface="Roboto" panose="020B0604020202020204" charset="0"/>
              </a:rPr>
              <a:t>--- Last touches, that ended with purchase</a:t>
            </a:r>
          </a:p>
          <a:p>
            <a:endParaRPr lang="en-US" sz="900" dirty="0" smtClean="0">
              <a:solidFill>
                <a:schemeClr val="tx1"/>
              </a:solidFill>
              <a:latin typeface="Roboto" panose="020B0604020202020204" charset="0"/>
              <a:ea typeface="Roboto" panose="020B0604020202020204" charset="0"/>
            </a:endParaRPr>
          </a:p>
          <a:p>
            <a:r>
              <a:rPr lang="en-US" sz="900" dirty="0" smtClean="0">
                <a:solidFill>
                  <a:schemeClr val="tx1"/>
                </a:solidFill>
                <a:latin typeface="Roboto" panose="020B0604020202020204" charset="0"/>
                <a:ea typeface="Roboto" panose="020B0604020202020204" charset="0"/>
              </a:rPr>
              <a:t>WITH</a:t>
            </a:r>
            <a:r>
              <a:rPr lang="en-US" sz="900" dirty="0">
                <a:solidFill>
                  <a:schemeClr val="tx1"/>
                </a:solidFill>
                <a:latin typeface="Roboto" panose="020B0604020202020204" charset="0"/>
                <a:ea typeface="Roboto" panose="020B0604020202020204" charset="0"/>
              </a:rPr>
              <a:t> </a:t>
            </a:r>
            <a:r>
              <a:rPr lang="en-US" sz="900" dirty="0" err="1">
                <a:solidFill>
                  <a:schemeClr val="tx1"/>
                </a:solidFill>
                <a:latin typeface="Roboto" panose="020B0604020202020204" charset="0"/>
                <a:ea typeface="Roboto" panose="020B0604020202020204" charset="0"/>
              </a:rPr>
              <a:t>last_touch</a:t>
            </a:r>
            <a:r>
              <a:rPr lang="en-US" sz="900" dirty="0">
                <a:solidFill>
                  <a:schemeClr val="tx1"/>
                </a:solidFill>
                <a:latin typeface="Roboto" panose="020B0604020202020204" charset="0"/>
                <a:ea typeface="Roboto" panose="020B0604020202020204" charset="0"/>
              </a:rPr>
              <a:t> AS (</a:t>
            </a:r>
          </a:p>
          <a:p>
            <a:r>
              <a:rPr lang="en-US" sz="900" dirty="0">
                <a:solidFill>
                  <a:schemeClr val="tx1"/>
                </a:solidFill>
                <a:latin typeface="Roboto" panose="020B0604020202020204" charset="0"/>
                <a:ea typeface="Roboto" panose="020B0604020202020204" charset="0"/>
              </a:rPr>
              <a:t>    SELECT </a:t>
            </a:r>
            <a:r>
              <a:rPr lang="en-US" sz="900" dirty="0" err="1">
                <a:solidFill>
                  <a:schemeClr val="tx1"/>
                </a:solidFill>
                <a:latin typeface="Roboto" panose="020B0604020202020204" charset="0"/>
                <a:ea typeface="Roboto" panose="020B0604020202020204" charset="0"/>
              </a:rPr>
              <a:t>user_id</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        MAX(timestamp) as </a:t>
            </a:r>
            <a:r>
              <a:rPr lang="en-US" sz="900" dirty="0" err="1">
                <a:solidFill>
                  <a:schemeClr val="tx1"/>
                </a:solidFill>
                <a:latin typeface="Roboto" panose="020B0604020202020204" charset="0"/>
                <a:ea typeface="Roboto" panose="020B0604020202020204" charset="0"/>
              </a:rPr>
              <a:t>last_touch_at</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    FROM </a:t>
            </a:r>
            <a:r>
              <a:rPr lang="en-US" sz="900" dirty="0" err="1">
                <a:solidFill>
                  <a:schemeClr val="tx1"/>
                </a:solidFill>
                <a:latin typeface="Roboto" panose="020B0604020202020204" charset="0"/>
                <a:ea typeface="Roboto" panose="020B0604020202020204" charset="0"/>
              </a:rPr>
              <a:t>page_visits</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    GROUP BY </a:t>
            </a:r>
            <a:r>
              <a:rPr lang="en-US" sz="900" dirty="0" err="1">
                <a:solidFill>
                  <a:schemeClr val="tx1"/>
                </a:solidFill>
                <a:latin typeface="Roboto" panose="020B0604020202020204" charset="0"/>
                <a:ea typeface="Roboto" panose="020B0604020202020204" charset="0"/>
              </a:rPr>
              <a:t>user_id</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SELECT </a:t>
            </a:r>
            <a:r>
              <a:rPr lang="en-US" sz="900" dirty="0" err="1">
                <a:solidFill>
                  <a:schemeClr val="tx1"/>
                </a:solidFill>
                <a:latin typeface="Roboto" panose="020B0604020202020204" charset="0"/>
                <a:ea typeface="Roboto" panose="020B0604020202020204" charset="0"/>
              </a:rPr>
              <a:t>pv.utm_campaign</a:t>
            </a:r>
            <a:r>
              <a:rPr lang="en-US" sz="900" dirty="0">
                <a:solidFill>
                  <a:schemeClr val="tx1"/>
                </a:solidFill>
                <a:latin typeface="Roboto" panose="020B0604020202020204" charset="0"/>
                <a:ea typeface="Roboto" panose="020B0604020202020204" charset="0"/>
              </a:rPr>
              <a:t>, </a:t>
            </a:r>
          </a:p>
          <a:p>
            <a:r>
              <a:rPr lang="en-US" sz="900" dirty="0">
                <a:solidFill>
                  <a:schemeClr val="tx1"/>
                </a:solidFill>
                <a:latin typeface="Roboto" panose="020B0604020202020204" charset="0"/>
                <a:ea typeface="Roboto" panose="020B0604020202020204" charset="0"/>
              </a:rPr>
              <a:t>    COUNT(*) AS '</a:t>
            </a:r>
            <a:r>
              <a:rPr lang="en-US" sz="900" dirty="0" err="1">
                <a:solidFill>
                  <a:schemeClr val="tx1"/>
                </a:solidFill>
                <a:latin typeface="Roboto" panose="020B0604020202020204" charset="0"/>
                <a:ea typeface="Roboto" panose="020B0604020202020204" charset="0"/>
              </a:rPr>
              <a:t>last_touch_campaign_purchase_count</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FROM </a:t>
            </a:r>
            <a:r>
              <a:rPr lang="en-US" sz="900" dirty="0" err="1">
                <a:solidFill>
                  <a:schemeClr val="tx1"/>
                </a:solidFill>
                <a:latin typeface="Roboto" panose="020B0604020202020204" charset="0"/>
                <a:ea typeface="Roboto" panose="020B0604020202020204" charset="0"/>
              </a:rPr>
              <a:t>last_touch</a:t>
            </a:r>
            <a:r>
              <a:rPr lang="en-US" sz="900" dirty="0">
                <a:solidFill>
                  <a:schemeClr val="tx1"/>
                </a:solidFill>
                <a:latin typeface="Roboto" panose="020B0604020202020204" charset="0"/>
                <a:ea typeface="Roboto" panose="020B0604020202020204" charset="0"/>
              </a:rPr>
              <a:t> AS '</a:t>
            </a:r>
            <a:r>
              <a:rPr lang="en-US" sz="900" dirty="0" err="1">
                <a:solidFill>
                  <a:schemeClr val="tx1"/>
                </a:solidFill>
                <a:latin typeface="Roboto" panose="020B0604020202020204" charset="0"/>
                <a:ea typeface="Roboto" panose="020B0604020202020204" charset="0"/>
              </a:rPr>
              <a:t>lt</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JOIN </a:t>
            </a:r>
            <a:r>
              <a:rPr lang="en-US" sz="900" dirty="0" err="1">
                <a:solidFill>
                  <a:schemeClr val="tx1"/>
                </a:solidFill>
                <a:latin typeface="Roboto" panose="020B0604020202020204" charset="0"/>
                <a:ea typeface="Roboto" panose="020B0604020202020204" charset="0"/>
              </a:rPr>
              <a:t>page_visits</a:t>
            </a:r>
            <a:r>
              <a:rPr lang="en-US" sz="900" dirty="0">
                <a:solidFill>
                  <a:schemeClr val="tx1"/>
                </a:solidFill>
                <a:latin typeface="Roboto" panose="020B0604020202020204" charset="0"/>
                <a:ea typeface="Roboto" panose="020B0604020202020204" charset="0"/>
              </a:rPr>
              <a:t> AS '</a:t>
            </a:r>
            <a:r>
              <a:rPr lang="en-US" sz="900" dirty="0" err="1">
                <a:solidFill>
                  <a:schemeClr val="tx1"/>
                </a:solidFill>
                <a:latin typeface="Roboto" panose="020B0604020202020204" charset="0"/>
                <a:ea typeface="Roboto" panose="020B0604020202020204" charset="0"/>
              </a:rPr>
              <a:t>pv</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    ON </a:t>
            </a:r>
            <a:r>
              <a:rPr lang="en-US" sz="900" dirty="0" err="1">
                <a:solidFill>
                  <a:schemeClr val="tx1"/>
                </a:solidFill>
                <a:latin typeface="Roboto" panose="020B0604020202020204" charset="0"/>
                <a:ea typeface="Roboto" panose="020B0604020202020204" charset="0"/>
              </a:rPr>
              <a:t>lt.user_id</a:t>
            </a:r>
            <a:r>
              <a:rPr lang="en-US" sz="900" dirty="0">
                <a:solidFill>
                  <a:schemeClr val="tx1"/>
                </a:solidFill>
                <a:latin typeface="Roboto" panose="020B0604020202020204" charset="0"/>
                <a:ea typeface="Roboto" panose="020B0604020202020204" charset="0"/>
              </a:rPr>
              <a:t> = </a:t>
            </a:r>
            <a:r>
              <a:rPr lang="en-US" sz="900" dirty="0" err="1">
                <a:solidFill>
                  <a:schemeClr val="tx1"/>
                </a:solidFill>
                <a:latin typeface="Roboto" panose="020B0604020202020204" charset="0"/>
                <a:ea typeface="Roboto" panose="020B0604020202020204" charset="0"/>
              </a:rPr>
              <a:t>pv.user_id</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    AND </a:t>
            </a:r>
            <a:r>
              <a:rPr lang="en-US" sz="900" dirty="0" err="1">
                <a:solidFill>
                  <a:schemeClr val="tx1"/>
                </a:solidFill>
                <a:latin typeface="Roboto" panose="020B0604020202020204" charset="0"/>
                <a:ea typeface="Roboto" panose="020B0604020202020204" charset="0"/>
              </a:rPr>
              <a:t>lt.last_touch_at</a:t>
            </a:r>
            <a:r>
              <a:rPr lang="en-US" sz="900" dirty="0">
                <a:solidFill>
                  <a:schemeClr val="tx1"/>
                </a:solidFill>
                <a:latin typeface="Roboto" panose="020B0604020202020204" charset="0"/>
                <a:ea typeface="Roboto" panose="020B0604020202020204" charset="0"/>
              </a:rPr>
              <a:t> = </a:t>
            </a:r>
            <a:r>
              <a:rPr lang="en-US" sz="900" dirty="0" err="1">
                <a:solidFill>
                  <a:schemeClr val="tx1"/>
                </a:solidFill>
                <a:latin typeface="Roboto" panose="020B0604020202020204" charset="0"/>
                <a:ea typeface="Roboto" panose="020B0604020202020204" charset="0"/>
              </a:rPr>
              <a:t>pv.timestamp</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WHERE </a:t>
            </a:r>
            <a:r>
              <a:rPr lang="en-US" sz="900" dirty="0" err="1">
                <a:solidFill>
                  <a:schemeClr val="tx1"/>
                </a:solidFill>
                <a:latin typeface="Roboto" panose="020B0604020202020204" charset="0"/>
                <a:ea typeface="Roboto" panose="020B0604020202020204" charset="0"/>
              </a:rPr>
              <a:t>page_name</a:t>
            </a:r>
            <a:r>
              <a:rPr lang="en-US" sz="900" dirty="0">
                <a:solidFill>
                  <a:schemeClr val="tx1"/>
                </a:solidFill>
                <a:latin typeface="Roboto" panose="020B0604020202020204" charset="0"/>
                <a:ea typeface="Roboto" panose="020B0604020202020204" charset="0"/>
              </a:rPr>
              <a:t> = '4 - purchase'</a:t>
            </a:r>
          </a:p>
          <a:p>
            <a:r>
              <a:rPr lang="en-US" sz="900" dirty="0">
                <a:solidFill>
                  <a:schemeClr val="tx1"/>
                </a:solidFill>
                <a:latin typeface="Roboto" panose="020B0604020202020204" charset="0"/>
                <a:ea typeface="Roboto" panose="020B0604020202020204" charset="0"/>
              </a:rPr>
              <a:t>GROUP BY 1</a:t>
            </a:r>
          </a:p>
          <a:p>
            <a:r>
              <a:rPr lang="en-US" sz="900" dirty="0">
                <a:solidFill>
                  <a:schemeClr val="tx1"/>
                </a:solidFill>
                <a:latin typeface="Roboto" panose="020B0604020202020204" charset="0"/>
                <a:ea typeface="Roboto" panose="020B0604020202020204" charset="0"/>
              </a:rPr>
              <a:t>ORDER BY 2 DESC;</a:t>
            </a:r>
          </a:p>
          <a:p>
            <a:endParaRPr lang="en-US" sz="900" dirty="0" smtClean="0">
              <a:solidFill>
                <a:schemeClr val="tx1"/>
              </a:solidFill>
              <a:latin typeface="Roboto" panose="020B0604020202020204" charset="0"/>
              <a:ea typeface="Roboto" panose="020B0604020202020204" charset="0"/>
            </a:endParaRPr>
          </a:p>
          <a:p>
            <a:endParaRPr lang="en-US" sz="900" dirty="0" smtClean="0">
              <a:solidFill>
                <a:schemeClr val="tx1"/>
              </a:solidFill>
              <a:latin typeface="Roboto" panose="020B0604020202020204" charset="0"/>
              <a:ea typeface="Roboto" panose="020B0604020202020204" charset="0"/>
            </a:endParaRPr>
          </a:p>
          <a:p>
            <a:r>
              <a:rPr lang="en-US" sz="900" dirty="0" smtClean="0">
                <a:solidFill>
                  <a:schemeClr val="tx1"/>
                </a:solidFill>
                <a:latin typeface="Roboto" panose="020B0604020202020204" charset="0"/>
                <a:ea typeface="Roboto" panose="020B0604020202020204" charset="0"/>
              </a:rPr>
              <a:t>--- Total purchased visitors count </a:t>
            </a:r>
          </a:p>
          <a:p>
            <a:r>
              <a:rPr lang="en-US" sz="900" dirty="0">
                <a:solidFill>
                  <a:schemeClr val="tx1"/>
                </a:solidFill>
                <a:latin typeface="Roboto" panose="020B0604020202020204" charset="0"/>
                <a:ea typeface="Roboto" panose="020B0604020202020204" charset="0"/>
              </a:rPr>
              <a:t/>
            </a:r>
            <a:br>
              <a:rPr lang="en-US" sz="900" dirty="0">
                <a:solidFill>
                  <a:schemeClr val="tx1"/>
                </a:solidFill>
                <a:latin typeface="Roboto" panose="020B0604020202020204" charset="0"/>
                <a:ea typeface="Roboto" panose="020B0604020202020204" charset="0"/>
              </a:rPr>
            </a:br>
            <a:r>
              <a:rPr lang="en-US" sz="900" dirty="0">
                <a:solidFill>
                  <a:schemeClr val="tx1"/>
                </a:solidFill>
                <a:latin typeface="Roboto" panose="020B0604020202020204" charset="0"/>
                <a:ea typeface="Roboto" panose="020B0604020202020204" charset="0"/>
              </a:rPr>
              <a:t>SELECT COUNT(DISTINCT </a:t>
            </a:r>
            <a:r>
              <a:rPr lang="en-US" sz="900" dirty="0" err="1">
                <a:solidFill>
                  <a:schemeClr val="tx1"/>
                </a:solidFill>
                <a:latin typeface="Roboto" panose="020B0604020202020204" charset="0"/>
                <a:ea typeface="Roboto" panose="020B0604020202020204" charset="0"/>
              </a:rPr>
              <a:t>user_id</a:t>
            </a:r>
            <a:r>
              <a:rPr lang="en-US" sz="900" dirty="0">
                <a:solidFill>
                  <a:schemeClr val="tx1"/>
                </a:solidFill>
                <a:latin typeface="Roboto" panose="020B0604020202020204" charset="0"/>
                <a:ea typeface="Roboto" panose="020B0604020202020204" charset="0"/>
              </a:rPr>
              <a:t>) AS '</a:t>
            </a:r>
            <a:r>
              <a:rPr lang="en-US" sz="900" dirty="0" err="1">
                <a:solidFill>
                  <a:schemeClr val="tx1"/>
                </a:solidFill>
                <a:latin typeface="Roboto" panose="020B0604020202020204" charset="0"/>
                <a:ea typeface="Roboto" panose="020B0604020202020204" charset="0"/>
              </a:rPr>
              <a:t>total_purchase_count</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FROM </a:t>
            </a:r>
            <a:r>
              <a:rPr lang="en-US" sz="900" dirty="0" err="1">
                <a:solidFill>
                  <a:schemeClr val="tx1"/>
                </a:solidFill>
                <a:latin typeface="Roboto" panose="020B0604020202020204" charset="0"/>
                <a:ea typeface="Roboto" panose="020B0604020202020204" charset="0"/>
              </a:rPr>
              <a:t>page_visits</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WHERE </a:t>
            </a:r>
            <a:r>
              <a:rPr lang="en-US" sz="900" dirty="0" err="1">
                <a:solidFill>
                  <a:schemeClr val="tx1"/>
                </a:solidFill>
                <a:latin typeface="Roboto" panose="020B0604020202020204" charset="0"/>
                <a:ea typeface="Roboto" panose="020B0604020202020204" charset="0"/>
              </a:rPr>
              <a:t>page_name</a:t>
            </a:r>
            <a:r>
              <a:rPr lang="en-US" sz="900" dirty="0">
                <a:solidFill>
                  <a:schemeClr val="tx1"/>
                </a:solidFill>
                <a:latin typeface="Roboto" panose="020B0604020202020204" charset="0"/>
                <a:ea typeface="Roboto" panose="020B0604020202020204" charset="0"/>
              </a:rPr>
              <a:t> = '4 - purchase';</a:t>
            </a:r>
          </a:p>
        </p:txBody>
      </p:sp>
      <p:graphicFrame>
        <p:nvGraphicFramePr>
          <p:cNvPr id="3" name="Table 2"/>
          <p:cNvGraphicFramePr>
            <a:graphicFrameLocks noGrp="1"/>
          </p:cNvGraphicFramePr>
          <p:nvPr>
            <p:extLst>
              <p:ext uri="{D42A27DB-BD31-4B8C-83A1-F6EECF244321}">
                <p14:modId xmlns:p14="http://schemas.microsoft.com/office/powerpoint/2010/main" val="2024289427"/>
              </p:ext>
            </p:extLst>
          </p:nvPr>
        </p:nvGraphicFramePr>
        <p:xfrm>
          <a:off x="177975" y="2189871"/>
          <a:ext cx="2326074" cy="544268"/>
        </p:xfrm>
        <a:graphic>
          <a:graphicData uri="http://schemas.openxmlformats.org/drawingml/2006/table">
            <a:tbl>
              <a:tblPr>
                <a:noFill/>
                <a:tableStyleId>{8628B589-4659-4227-9C68-565DD4A46BFE}</a:tableStyleId>
              </a:tblPr>
              <a:tblGrid>
                <a:gridCol w="2326074">
                  <a:extLst>
                    <a:ext uri="{9D8B030D-6E8A-4147-A177-3AD203B41FA5}">
                      <a16:colId xmlns:a16="http://schemas.microsoft.com/office/drawing/2014/main" val="848143158"/>
                    </a:ext>
                  </a:extLst>
                </a:gridCol>
              </a:tblGrid>
              <a:tr h="300428">
                <a:tc>
                  <a:txBody>
                    <a:bodyPr/>
                    <a:lstStyle/>
                    <a:p>
                      <a:pPr algn="ctr"/>
                      <a:r>
                        <a:rPr lang="en-US" sz="1000" b="1" dirty="0" err="1">
                          <a:solidFill>
                            <a:schemeClr val="bg1"/>
                          </a:solidFill>
                        </a:rPr>
                        <a:t>total_purchase_count</a:t>
                      </a:r>
                      <a:endParaRPr lang="en-US" sz="1000" b="1" dirty="0">
                        <a:solidFill>
                          <a:schemeClr val="bg1"/>
                        </a:solidFill>
                      </a:endParaRP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2834146019"/>
                  </a:ext>
                </a:extLst>
              </a:tr>
              <a:tr h="236180">
                <a:tc>
                  <a:txBody>
                    <a:bodyPr/>
                    <a:lstStyle/>
                    <a:p>
                      <a:pPr algn="ctr"/>
                      <a:r>
                        <a:rPr lang="en-US" sz="1000" dirty="0"/>
                        <a:t>361</a:t>
                      </a:r>
                    </a:p>
                  </a:txBody>
                  <a:tcPr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4029585314"/>
                  </a:ext>
                </a:extLst>
              </a:tr>
            </a:tbl>
          </a:graphicData>
        </a:graphic>
      </p:graphicFrame>
    </p:spTree>
    <p:extLst>
      <p:ext uri="{BB962C8B-B14F-4D97-AF65-F5344CB8AC3E}">
        <p14:creationId xmlns:p14="http://schemas.microsoft.com/office/powerpoint/2010/main" val="13909659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92383" y="292625"/>
            <a:ext cx="8520600" cy="472650"/>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1" i="0" u="none" strike="noStrike" kern="0" cap="none" spc="0" normalizeH="0" baseline="0" noProof="0" dirty="0" smtClean="0">
                <a:ln>
                  <a:noFill/>
                </a:ln>
                <a:solidFill>
                  <a:srgbClr val="295269"/>
                </a:solidFill>
                <a:effectLst/>
                <a:uLnTx/>
                <a:uFillTx/>
                <a:latin typeface="Roboto"/>
                <a:ea typeface="Roboto"/>
                <a:cs typeface="Roboto"/>
                <a:sym typeface="Roboto"/>
              </a:rPr>
              <a:t>2.5 Top 5 campaigns to reinvest</a:t>
            </a:r>
            <a:endParaRPr kumimoji="0" lang="en-US" sz="1800" b="1" i="0" u="none" strike="noStrike" kern="0" cap="none" spc="0" normalizeH="0" baseline="0" noProof="0" dirty="0">
              <a:ln>
                <a:noFill/>
              </a:ln>
              <a:solidFill>
                <a:srgbClr val="295269"/>
              </a:solidFill>
              <a:effectLst/>
              <a:uLnTx/>
              <a:uFillTx/>
              <a:latin typeface="Roboto"/>
              <a:ea typeface="Roboto"/>
              <a:cs typeface="Roboto"/>
              <a:sym typeface="Roboto"/>
            </a:endParaRPr>
          </a:p>
        </p:txBody>
      </p:sp>
      <p:sp>
        <p:nvSpPr>
          <p:cNvPr id="331" name="Shape 331"/>
          <p:cNvSpPr txBox="1"/>
          <p:nvPr/>
        </p:nvSpPr>
        <p:spPr>
          <a:xfrm>
            <a:off x="177975" y="765275"/>
            <a:ext cx="8735008" cy="2636832"/>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R="0" lvl="0" algn="l" defTabSz="914400" rtl="0" eaLnBrk="1" fontAlgn="auto" latinLnBrk="0" hangingPunct="1">
              <a:lnSpc>
                <a:spcPct val="115000"/>
              </a:lnSpc>
              <a:spcBef>
                <a:spcPts val="0"/>
              </a:spcBef>
              <a:spcAft>
                <a:spcPts val="0"/>
              </a:spcAft>
              <a:buClr>
                <a:srgbClr val="000000"/>
              </a:buClr>
              <a:buSzPts val="1200"/>
              <a:tabLst/>
              <a:defRPr/>
            </a:pPr>
            <a:r>
              <a:rPr kumimoji="0" lang="en" sz="1200" b="0" i="0" u="none" strike="noStrike" kern="0" cap="none" spc="0" normalizeH="0" baseline="0" noProof="0" dirty="0" smtClean="0">
                <a:ln>
                  <a:noFill/>
                </a:ln>
                <a:solidFill>
                  <a:srgbClr val="000000"/>
                </a:solidFill>
                <a:effectLst/>
                <a:uLnTx/>
                <a:uFillTx/>
                <a:latin typeface="Arial"/>
                <a:ea typeface="Roboto"/>
                <a:cs typeface="Roboto"/>
                <a:sym typeface="Roboto"/>
              </a:rPr>
              <a:t>Given the results of first touch and last touch attributions, we can see,</a:t>
            </a:r>
            <a:r>
              <a:rPr kumimoji="0" lang="en" sz="1200" b="0" i="0" u="none" strike="noStrike" kern="0" cap="none" spc="0" normalizeH="0" noProof="0" dirty="0" smtClean="0">
                <a:ln>
                  <a:noFill/>
                </a:ln>
                <a:solidFill>
                  <a:srgbClr val="000000"/>
                </a:solidFill>
                <a:effectLst/>
                <a:uLnTx/>
                <a:uFillTx/>
                <a:latin typeface="Arial"/>
                <a:ea typeface="Roboto"/>
                <a:cs typeface="Roboto"/>
                <a:sym typeface="Roboto"/>
              </a:rPr>
              <a:t> that non of top rated last touch sources that ended up with a purchase were first touches as well. That means, that majority of the customers find out about CoolTShirt website from one source and then made a purchase coming from another campaign. At the same time, campaigns, that were first and last touches ended up with very low purchase rate. That’s why it is important to invest in both first and last touch campaigns.</a:t>
            </a:r>
          </a:p>
          <a:p>
            <a:pPr marR="0" lvl="0" algn="l" defTabSz="914400" rtl="0" eaLnBrk="1" fontAlgn="auto" latinLnBrk="0" hangingPunct="1">
              <a:lnSpc>
                <a:spcPct val="115000"/>
              </a:lnSpc>
              <a:spcBef>
                <a:spcPts val="0"/>
              </a:spcBef>
              <a:spcAft>
                <a:spcPts val="0"/>
              </a:spcAft>
              <a:buClr>
                <a:srgbClr val="000000"/>
              </a:buClr>
              <a:buSzPts val="1200"/>
              <a:tabLst/>
              <a:defRPr/>
            </a:pPr>
            <a:endParaRPr lang="en" sz="1200" dirty="0">
              <a:ea typeface="Roboto"/>
              <a:cs typeface="Roboto"/>
              <a:sym typeface="Roboto"/>
            </a:endParaRPr>
          </a:p>
          <a:p>
            <a:pPr marR="0" lvl="0" algn="l" defTabSz="914400" rtl="0" eaLnBrk="1" fontAlgn="auto" latinLnBrk="0" hangingPunct="1">
              <a:lnSpc>
                <a:spcPct val="115000"/>
              </a:lnSpc>
              <a:spcBef>
                <a:spcPts val="0"/>
              </a:spcBef>
              <a:spcAft>
                <a:spcPts val="0"/>
              </a:spcAft>
              <a:buClr>
                <a:srgbClr val="000000"/>
              </a:buClr>
              <a:buSzPts val="1200"/>
              <a:tabLst/>
              <a:defRPr/>
            </a:pPr>
            <a:r>
              <a:rPr lang="en" sz="1200" dirty="0" smtClean="0">
                <a:ea typeface="Roboto"/>
                <a:cs typeface="Roboto"/>
                <a:sym typeface="Roboto"/>
              </a:rPr>
              <a:t>Recom</a:t>
            </a:r>
            <a:r>
              <a:rPr lang="en-US" sz="1200" dirty="0" smtClean="0">
                <a:ea typeface="Roboto"/>
                <a:cs typeface="Roboto"/>
                <a:sym typeface="Roboto"/>
              </a:rPr>
              <a:t>m</a:t>
            </a:r>
            <a:r>
              <a:rPr lang="en" sz="1200" dirty="0" smtClean="0">
                <a:ea typeface="Roboto"/>
                <a:cs typeface="Roboto"/>
                <a:sym typeface="Roboto"/>
              </a:rPr>
              <a:t>ended campaigns to invest:</a:t>
            </a:r>
            <a:r>
              <a:rPr kumimoji="0" lang="en" sz="1200" b="0" i="0" u="none" strike="noStrike" kern="0" cap="none" spc="0" normalizeH="0" noProof="0" dirty="0" smtClean="0">
                <a:ln>
                  <a:noFill/>
                </a:ln>
                <a:solidFill>
                  <a:srgbClr val="000000"/>
                </a:solidFill>
                <a:effectLst/>
                <a:uLnTx/>
                <a:uFillTx/>
                <a:latin typeface="Arial"/>
                <a:ea typeface="Roboto"/>
                <a:cs typeface="Roboto"/>
                <a:sym typeface="Roboto"/>
              </a:rPr>
              <a:t> </a:t>
            </a:r>
            <a:endParaRPr kumimoji="0" lang="en" sz="1200" b="0" i="0" u="none" strike="noStrike" kern="0" cap="none" spc="0" normalizeH="0" baseline="0" noProof="0" dirty="0" smtClean="0">
              <a:ln>
                <a:noFill/>
              </a:ln>
              <a:solidFill>
                <a:srgbClr val="000000"/>
              </a:solidFill>
              <a:effectLst/>
              <a:uLnTx/>
              <a:uFillTx/>
              <a:latin typeface="Arial"/>
              <a:ea typeface="Roboto"/>
              <a:cs typeface="Roboto"/>
              <a:sym typeface="Roboto"/>
            </a:endParaRPr>
          </a:p>
          <a:p>
            <a:pPr marL="171450" marR="0" lvl="0" indent="-190500" algn="l" defTabSz="914400" rtl="0" eaLnBrk="1" fontAlgn="auto" latinLnBrk="0" hangingPunct="1">
              <a:lnSpc>
                <a:spcPct val="115000"/>
              </a:lnSpc>
              <a:spcBef>
                <a:spcPts val="0"/>
              </a:spcBef>
              <a:spcAft>
                <a:spcPts val="0"/>
              </a:spcAft>
              <a:buClr>
                <a:srgbClr val="000000"/>
              </a:buClr>
              <a:buSzPts val="1200"/>
              <a:buFont typeface="Arial"/>
              <a:buChar char="●"/>
              <a:tabLst/>
              <a:defRPr/>
            </a:pPr>
            <a:r>
              <a:rPr kumimoji="0" lang="en" sz="1200" b="0" i="0" u="none" strike="noStrike" kern="0" cap="none" spc="0" normalizeH="0" baseline="0" noProof="0" dirty="0" smtClean="0">
                <a:ln>
                  <a:noFill/>
                </a:ln>
                <a:solidFill>
                  <a:srgbClr val="000000"/>
                </a:solidFill>
                <a:effectLst/>
                <a:uLnTx/>
                <a:uFillTx/>
                <a:latin typeface="Arial"/>
                <a:ea typeface="Roboto"/>
                <a:cs typeface="Roboto"/>
                <a:sym typeface="Roboto"/>
              </a:rPr>
              <a:t>Weekly newsletter – has</a:t>
            </a:r>
            <a:r>
              <a:rPr kumimoji="0" lang="en" sz="1200" b="0" i="0" u="none" strike="noStrike" kern="0" cap="none" spc="0" normalizeH="0" noProof="0" dirty="0" smtClean="0">
                <a:ln>
                  <a:noFill/>
                </a:ln>
                <a:solidFill>
                  <a:srgbClr val="000000"/>
                </a:solidFill>
                <a:effectLst/>
                <a:uLnTx/>
                <a:uFillTx/>
                <a:latin typeface="Arial"/>
                <a:ea typeface="Roboto"/>
                <a:cs typeface="Roboto"/>
                <a:sym typeface="Roboto"/>
              </a:rPr>
              <a:t> highest last touch attribution and purchase rate</a:t>
            </a:r>
          </a:p>
          <a:p>
            <a:pPr marL="171450" marR="0" lvl="0" indent="-190500" algn="l" defTabSz="914400" rtl="0" eaLnBrk="1" fontAlgn="auto" latinLnBrk="0" hangingPunct="1">
              <a:lnSpc>
                <a:spcPct val="115000"/>
              </a:lnSpc>
              <a:spcBef>
                <a:spcPts val="0"/>
              </a:spcBef>
              <a:spcAft>
                <a:spcPts val="0"/>
              </a:spcAft>
              <a:buClr>
                <a:srgbClr val="000000"/>
              </a:buClr>
              <a:buSzPts val="1200"/>
              <a:buFont typeface="Arial"/>
              <a:buChar char="●"/>
              <a:tabLst/>
              <a:defRPr/>
            </a:pPr>
            <a:r>
              <a:rPr kumimoji="0" lang="en" sz="1200" b="0" i="0" u="none" strike="noStrike" kern="0" cap="none" spc="0" normalizeH="0" noProof="0" dirty="0" smtClean="0">
                <a:ln>
                  <a:noFill/>
                </a:ln>
                <a:solidFill>
                  <a:srgbClr val="000000"/>
                </a:solidFill>
                <a:effectLst/>
                <a:uLnTx/>
                <a:uFillTx/>
                <a:latin typeface="Arial"/>
                <a:ea typeface="Roboto"/>
                <a:cs typeface="Roboto"/>
                <a:sym typeface="Roboto"/>
              </a:rPr>
              <a:t>Retargeting ad – has second high last touch attribution and purchase rate</a:t>
            </a:r>
          </a:p>
          <a:p>
            <a:pPr marL="171450" marR="0" lvl="0" indent="-190500" algn="l" defTabSz="914400" rtl="0" eaLnBrk="1" fontAlgn="auto" latinLnBrk="0" hangingPunct="1">
              <a:lnSpc>
                <a:spcPct val="115000"/>
              </a:lnSpc>
              <a:spcBef>
                <a:spcPts val="0"/>
              </a:spcBef>
              <a:spcAft>
                <a:spcPts val="0"/>
              </a:spcAft>
              <a:buClr>
                <a:srgbClr val="000000"/>
              </a:buClr>
              <a:buSzPts val="1200"/>
              <a:buFont typeface="Arial"/>
              <a:buChar char="●"/>
              <a:tabLst/>
              <a:defRPr/>
            </a:pPr>
            <a:r>
              <a:rPr lang="en" sz="1200" dirty="0" smtClean="0">
                <a:ea typeface="Roboto"/>
                <a:cs typeface="Roboto"/>
                <a:sym typeface="Roboto"/>
              </a:rPr>
              <a:t>Interviw with CoolTShirts founder – attracted the largest audience in first touch attribution  </a:t>
            </a:r>
          </a:p>
          <a:p>
            <a:pPr marL="171450" lvl="0" indent="-190500">
              <a:lnSpc>
                <a:spcPct val="115000"/>
              </a:lnSpc>
              <a:buSzPts val="1200"/>
              <a:buFont typeface="Arial"/>
              <a:buChar char="●"/>
              <a:defRPr/>
            </a:pPr>
            <a:r>
              <a:rPr lang="en" sz="1200" dirty="0" smtClean="0">
                <a:ea typeface="Roboto"/>
                <a:cs typeface="Roboto"/>
                <a:sym typeface="Roboto"/>
              </a:rPr>
              <a:t>Getting to know CoolTShirts - </a:t>
            </a:r>
            <a:r>
              <a:rPr lang="en" sz="1200" dirty="0">
                <a:ea typeface="Roboto"/>
                <a:cs typeface="Roboto"/>
                <a:sym typeface="Roboto"/>
              </a:rPr>
              <a:t>attracted </a:t>
            </a:r>
            <a:r>
              <a:rPr lang="en" sz="1200" dirty="0" smtClean="0">
                <a:ea typeface="Roboto"/>
                <a:cs typeface="Roboto"/>
                <a:sym typeface="Roboto"/>
              </a:rPr>
              <a:t>second </a:t>
            </a:r>
            <a:r>
              <a:rPr lang="en" sz="1200" dirty="0">
                <a:ea typeface="Roboto"/>
                <a:cs typeface="Roboto"/>
                <a:sym typeface="Roboto"/>
              </a:rPr>
              <a:t>largest audience in first touch attribution </a:t>
            </a:r>
            <a:endParaRPr lang="en" sz="1200" dirty="0" smtClean="0">
              <a:ea typeface="Roboto"/>
              <a:cs typeface="Roboto"/>
              <a:sym typeface="Roboto"/>
            </a:endParaRPr>
          </a:p>
          <a:p>
            <a:pPr marL="171450" indent="-190500">
              <a:lnSpc>
                <a:spcPct val="115000"/>
              </a:lnSpc>
              <a:buSzPts val="1200"/>
              <a:buFont typeface="Arial"/>
              <a:buChar char="●"/>
              <a:defRPr/>
            </a:pPr>
            <a:r>
              <a:rPr lang="en" sz="1200" dirty="0" smtClean="0">
                <a:ea typeface="Roboto"/>
                <a:cs typeface="Roboto"/>
                <a:sym typeface="Roboto"/>
              </a:rPr>
              <a:t>Ten crazy CoolTShirt facts - </a:t>
            </a:r>
            <a:r>
              <a:rPr lang="en" sz="1200" dirty="0">
                <a:ea typeface="Roboto"/>
                <a:cs typeface="Roboto"/>
                <a:sym typeface="Roboto"/>
              </a:rPr>
              <a:t>attracted </a:t>
            </a:r>
            <a:r>
              <a:rPr lang="en" sz="1200" dirty="0" smtClean="0">
                <a:ea typeface="Roboto"/>
                <a:cs typeface="Roboto"/>
                <a:sym typeface="Roboto"/>
              </a:rPr>
              <a:t>third </a:t>
            </a:r>
            <a:r>
              <a:rPr lang="en" sz="1200" dirty="0">
                <a:ea typeface="Roboto"/>
                <a:cs typeface="Roboto"/>
                <a:sym typeface="Roboto"/>
              </a:rPr>
              <a:t>largest audience in first touch attribution </a:t>
            </a:r>
          </a:p>
          <a:p>
            <a:pPr marL="171450" lvl="0" indent="-190500">
              <a:lnSpc>
                <a:spcPct val="115000"/>
              </a:lnSpc>
              <a:buSzPts val="1200"/>
              <a:buFont typeface="Arial"/>
              <a:buChar char="●"/>
              <a:defRPr/>
            </a:pPr>
            <a:endParaRPr lang="en" sz="1200" dirty="0" smtClean="0">
              <a:ea typeface="Roboto"/>
              <a:cs typeface="Roboto"/>
              <a:sym typeface="Roboto"/>
            </a:endParaRPr>
          </a:p>
          <a:p>
            <a:pPr marL="171450" lvl="0" indent="-190500">
              <a:lnSpc>
                <a:spcPct val="115000"/>
              </a:lnSpc>
              <a:buSzPts val="1200"/>
              <a:buFont typeface="Arial"/>
              <a:buChar char="●"/>
              <a:defRPr/>
            </a:pPr>
            <a:endParaRPr lang="en" sz="1200" dirty="0" smtClean="0">
              <a:ea typeface="Roboto"/>
              <a:cs typeface="Roboto"/>
              <a:sym typeface="Roboto"/>
            </a:endParaRPr>
          </a:p>
          <a:p>
            <a:pPr marL="171450" marR="0" lvl="0" indent="-190500" algn="l" defTabSz="914400" rtl="0" eaLnBrk="1" fontAlgn="auto" latinLnBrk="0" hangingPunct="1">
              <a:lnSpc>
                <a:spcPct val="115000"/>
              </a:lnSpc>
              <a:spcBef>
                <a:spcPts val="0"/>
              </a:spcBef>
              <a:spcAft>
                <a:spcPts val="0"/>
              </a:spcAft>
              <a:buClr>
                <a:srgbClr val="000000"/>
              </a:buClr>
              <a:buSzPts val="1200"/>
              <a:buFont typeface="Arial"/>
              <a:buChar char="●"/>
              <a:tabLst/>
              <a:defRPr/>
            </a:pPr>
            <a:endParaRPr kumimoji="0" lang="en" sz="1200" b="0" i="0" u="none" strike="noStrike" kern="0" cap="none" spc="0" normalizeH="0" noProof="0" dirty="0" smtClean="0">
              <a:ln>
                <a:noFill/>
              </a:ln>
              <a:solidFill>
                <a:srgbClr val="000000"/>
              </a:solidFill>
              <a:effectLst/>
              <a:uLnTx/>
              <a:uFillTx/>
              <a:latin typeface="Arial"/>
              <a:ea typeface="Roboto"/>
              <a:cs typeface="Roboto"/>
              <a:sym typeface="Roboto"/>
            </a:endParaRPr>
          </a:p>
          <a:p>
            <a:pPr marL="171450" marR="0" lvl="0" indent="-190500" algn="l" defTabSz="914400" rtl="0" eaLnBrk="1" fontAlgn="auto" latinLnBrk="0" hangingPunct="1">
              <a:lnSpc>
                <a:spcPct val="115000"/>
              </a:lnSpc>
              <a:spcBef>
                <a:spcPts val="0"/>
              </a:spcBef>
              <a:spcAft>
                <a:spcPts val="0"/>
              </a:spcAft>
              <a:buClr>
                <a:srgbClr val="000000"/>
              </a:buClr>
              <a:buSzPts val="1200"/>
              <a:buFont typeface="Arial"/>
              <a:buChar char="●"/>
              <a:tabLst/>
              <a:defRPr/>
            </a:pPr>
            <a:endParaRPr kumimoji="0" lang="en" sz="1200" b="0" i="0" u="none" strike="noStrike" kern="0" cap="none" spc="0" normalizeH="0" noProof="0" dirty="0" smtClean="0">
              <a:ln>
                <a:noFill/>
              </a:ln>
              <a:solidFill>
                <a:srgbClr val="000000"/>
              </a:solidFill>
              <a:effectLst/>
              <a:uLnTx/>
              <a:uFillTx/>
              <a:latin typeface="Arial"/>
              <a:ea typeface="Roboto"/>
              <a:cs typeface="Roboto"/>
              <a:sym typeface="Roboto"/>
            </a:endParaRPr>
          </a:p>
        </p:txBody>
      </p:sp>
    </p:spTree>
    <p:extLst>
      <p:ext uri="{BB962C8B-B14F-4D97-AF65-F5344CB8AC3E}">
        <p14:creationId xmlns:p14="http://schemas.microsoft.com/office/powerpoint/2010/main" val="3417031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smtClean="0">
                <a:solidFill>
                  <a:srgbClr val="295269"/>
                </a:solidFill>
              </a:rPr>
              <a:t>Table </a:t>
            </a:r>
            <a:r>
              <a:rPr lang="en" b="1" dirty="0">
                <a:solidFill>
                  <a:srgbClr val="295269"/>
                </a:solidFill>
              </a:rPr>
              <a:t>of Contents</a:t>
            </a:r>
            <a:endParaRPr b="1" dirty="0">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US" sz="2400" dirty="0" smtClean="0">
                <a:solidFill>
                  <a:srgbClr val="222222"/>
                </a:solidFill>
                <a:highlight>
                  <a:srgbClr val="FFFFFF"/>
                </a:highlight>
                <a:latin typeface="Roboto"/>
                <a:ea typeface="Roboto"/>
                <a:cs typeface="Roboto"/>
                <a:sym typeface="Roboto"/>
              </a:rPr>
              <a:t>Getting familiar with the company</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US" sz="2400" dirty="0" smtClean="0">
                <a:solidFill>
                  <a:srgbClr val="222222"/>
                </a:solidFill>
                <a:highlight>
                  <a:srgbClr val="FFFFFF"/>
                </a:highlight>
                <a:latin typeface="Roboto"/>
                <a:ea typeface="Roboto"/>
                <a:cs typeface="Roboto"/>
                <a:sym typeface="Roboto"/>
              </a:rPr>
              <a:t>Users journey analysis</a:t>
            </a: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1. </a:t>
            </a:r>
            <a:r>
              <a:rPr lang="en" sz="4800" dirty="0" smtClean="0">
                <a:solidFill>
                  <a:schemeClr val="lt1"/>
                </a:solidFill>
                <a:latin typeface="Roboto Black"/>
                <a:ea typeface="Roboto Black"/>
                <a:cs typeface="Roboto Black"/>
                <a:sym typeface="Roboto Black"/>
              </a:rPr>
              <a:t>Getting familiar with the company</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47065"/>
            <a:ext cx="8520600" cy="618564"/>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1.1 </a:t>
            </a:r>
            <a:r>
              <a:rPr lang="en" sz="2400" b="1" dirty="0" smtClean="0">
                <a:solidFill>
                  <a:srgbClr val="295269"/>
                </a:solidFill>
                <a:latin typeface="Roboto"/>
                <a:ea typeface="Roboto"/>
                <a:cs typeface="Roboto"/>
                <a:sym typeface="Roboto"/>
              </a:rPr>
              <a:t>Source data</a:t>
            </a:r>
            <a:endParaRPr sz="2400" b="1" dirty="0">
              <a:solidFill>
                <a:srgbClr val="295269"/>
              </a:solidFill>
              <a:latin typeface="Roboto"/>
              <a:ea typeface="Roboto"/>
              <a:cs typeface="Roboto"/>
              <a:sym typeface="Roboto"/>
            </a:endParaRPr>
          </a:p>
        </p:txBody>
      </p:sp>
      <p:sp>
        <p:nvSpPr>
          <p:cNvPr id="316" name="Shape 316"/>
          <p:cNvSpPr txBox="1"/>
          <p:nvPr/>
        </p:nvSpPr>
        <p:spPr>
          <a:xfrm>
            <a:off x="177975" y="551330"/>
            <a:ext cx="8520600" cy="256166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dirty="0" err="1"/>
              <a:t>CoolTShirts</a:t>
            </a:r>
            <a:r>
              <a:rPr lang="en-US" sz="1200" dirty="0"/>
              <a:t> sells shirts of all kinds, as long as they are T-shaped and cool. Recently, CTS started a few marketing campaigns to increase website visits and purchases. Using touch attribution, they’d like to map their customers’ journey: from initial visit to purchase. They can use that information to optimize their marketing campaigns. </a:t>
            </a:r>
            <a:endParaRPr lang="en-US" sz="1200" dirty="0" smtClean="0"/>
          </a:p>
          <a:p>
            <a:pPr lvl="0">
              <a:lnSpc>
                <a:spcPct val="115000"/>
              </a:lnSpc>
              <a:buClr>
                <a:schemeClr val="dk1"/>
              </a:buClr>
              <a:buSzPts val="1100"/>
            </a:pPr>
            <a:endParaRPr lang="en-US" sz="1200" dirty="0">
              <a:latin typeface="Roboto"/>
              <a:ea typeface="Roboto"/>
              <a:cs typeface="Roboto"/>
              <a:sym typeface="Roboto"/>
            </a:endParaRPr>
          </a:p>
          <a:p>
            <a:pPr lvl="0">
              <a:lnSpc>
                <a:spcPct val="115000"/>
              </a:lnSpc>
              <a:buClr>
                <a:schemeClr val="dk1"/>
              </a:buClr>
              <a:buSzPts val="1100"/>
            </a:pPr>
            <a:r>
              <a:rPr lang="en-US" sz="1200" dirty="0" smtClean="0">
                <a:latin typeface="+mn-lt"/>
                <a:ea typeface="Roboto"/>
                <a:cs typeface="Roboto"/>
                <a:sym typeface="Roboto"/>
              </a:rPr>
              <a:t>Below is a part of </a:t>
            </a:r>
            <a:r>
              <a:rPr lang="en-US" sz="1200" dirty="0" err="1" smtClean="0">
                <a:latin typeface="+mn-lt"/>
                <a:ea typeface="Roboto"/>
                <a:cs typeface="Roboto"/>
                <a:sym typeface="Roboto"/>
              </a:rPr>
              <a:t>page_visits</a:t>
            </a:r>
            <a:r>
              <a:rPr lang="en-US" sz="1200" dirty="0" smtClean="0">
                <a:latin typeface="+mn-lt"/>
                <a:ea typeface="Roboto"/>
                <a:cs typeface="Roboto"/>
                <a:sym typeface="Roboto"/>
              </a:rPr>
              <a:t> table, with data as follows:</a:t>
            </a:r>
          </a:p>
          <a:p>
            <a:pPr lvl="0">
              <a:lnSpc>
                <a:spcPct val="115000"/>
              </a:lnSpc>
              <a:buClr>
                <a:schemeClr val="dk1"/>
              </a:buClr>
              <a:buSzPts val="1100"/>
            </a:pPr>
            <a:endParaRPr lang="en-US" sz="1200" dirty="0" smtClean="0">
              <a:latin typeface="+mn-lt"/>
              <a:ea typeface="Roboto"/>
              <a:cs typeface="Roboto"/>
              <a:sym typeface="Roboto"/>
            </a:endParaRPr>
          </a:p>
          <a:p>
            <a:pPr marL="171450" lvl="0" indent="-171450">
              <a:lnSpc>
                <a:spcPct val="115000"/>
              </a:lnSpc>
              <a:buClr>
                <a:schemeClr val="dk1"/>
              </a:buClr>
              <a:buSzPts val="1100"/>
              <a:buFont typeface="Arial" panose="020B0604020202020204" pitchFamily="34" charset="0"/>
              <a:buChar char="•"/>
            </a:pPr>
            <a:r>
              <a:rPr lang="en-US" sz="1200" dirty="0" err="1">
                <a:latin typeface="+mn-lt"/>
                <a:ea typeface="Roboto"/>
                <a:cs typeface="Roboto"/>
                <a:sym typeface="Roboto"/>
              </a:rPr>
              <a:t>p</a:t>
            </a:r>
            <a:r>
              <a:rPr lang="en-US" sz="1200" dirty="0" err="1" smtClean="0">
                <a:latin typeface="+mn-lt"/>
                <a:ea typeface="Roboto"/>
                <a:cs typeface="Roboto"/>
                <a:sym typeface="Roboto"/>
              </a:rPr>
              <a:t>age_name</a:t>
            </a:r>
            <a:r>
              <a:rPr lang="en-US" sz="1200" dirty="0" smtClean="0">
                <a:latin typeface="+mn-lt"/>
                <a:ea typeface="Roboto"/>
                <a:cs typeface="Roboto"/>
                <a:sym typeface="Roboto"/>
              </a:rPr>
              <a:t> - </a:t>
            </a:r>
            <a:r>
              <a:rPr lang="en-US" sz="1200" dirty="0">
                <a:latin typeface="+mn-lt"/>
              </a:rPr>
              <a:t>The title of the section of the page that was </a:t>
            </a:r>
            <a:r>
              <a:rPr lang="en-US" sz="1200" dirty="0" smtClean="0">
                <a:latin typeface="+mn-lt"/>
              </a:rPr>
              <a:t>visited</a:t>
            </a:r>
          </a:p>
          <a:p>
            <a:pPr marL="171450" lvl="0" indent="-171450">
              <a:lnSpc>
                <a:spcPct val="115000"/>
              </a:lnSpc>
              <a:buClr>
                <a:schemeClr val="dk1"/>
              </a:buClr>
              <a:buSzPts val="1100"/>
              <a:buFont typeface="Arial" panose="020B0604020202020204" pitchFamily="34" charset="0"/>
              <a:buChar char="•"/>
            </a:pPr>
            <a:r>
              <a:rPr lang="en-US" sz="1200" dirty="0">
                <a:latin typeface="+mn-lt"/>
                <a:ea typeface="Roboto"/>
                <a:cs typeface="Roboto"/>
                <a:sym typeface="Roboto"/>
              </a:rPr>
              <a:t>t</a:t>
            </a:r>
            <a:r>
              <a:rPr lang="en-US" sz="1200" dirty="0" smtClean="0">
                <a:latin typeface="+mn-lt"/>
                <a:ea typeface="Roboto"/>
                <a:cs typeface="Roboto"/>
                <a:sym typeface="Roboto"/>
              </a:rPr>
              <a:t>imestamp - </a:t>
            </a:r>
            <a:r>
              <a:rPr lang="en-US" sz="1200" dirty="0">
                <a:latin typeface="+mn-lt"/>
              </a:rPr>
              <a:t>The time at which the visitor came to the </a:t>
            </a:r>
            <a:r>
              <a:rPr lang="en-US" sz="1200" dirty="0" smtClean="0">
                <a:latin typeface="+mn-lt"/>
              </a:rPr>
              <a:t>page</a:t>
            </a:r>
          </a:p>
          <a:p>
            <a:pPr marL="171450" lvl="0" indent="-171450">
              <a:lnSpc>
                <a:spcPct val="115000"/>
              </a:lnSpc>
              <a:buClr>
                <a:schemeClr val="dk1"/>
              </a:buClr>
              <a:buSzPts val="1100"/>
              <a:buFont typeface="Arial" panose="020B0604020202020204" pitchFamily="34" charset="0"/>
              <a:buChar char="•"/>
            </a:pPr>
            <a:r>
              <a:rPr lang="en-US" sz="1200" dirty="0" err="1">
                <a:latin typeface="+mn-lt"/>
                <a:ea typeface="Roboto"/>
                <a:cs typeface="Roboto"/>
                <a:sym typeface="Roboto"/>
              </a:rPr>
              <a:t>u</a:t>
            </a:r>
            <a:r>
              <a:rPr lang="en-US" sz="1200" dirty="0" err="1" smtClean="0">
                <a:latin typeface="+mn-lt"/>
                <a:ea typeface="Roboto"/>
                <a:cs typeface="Roboto"/>
                <a:sym typeface="Roboto"/>
              </a:rPr>
              <a:t>ser_id</a:t>
            </a:r>
            <a:r>
              <a:rPr lang="en-US" sz="1200" dirty="0" smtClean="0">
                <a:latin typeface="+mn-lt"/>
                <a:ea typeface="Roboto"/>
                <a:cs typeface="Roboto"/>
                <a:sym typeface="Roboto"/>
              </a:rPr>
              <a:t> - </a:t>
            </a:r>
            <a:r>
              <a:rPr lang="en-US" sz="1200" dirty="0">
                <a:latin typeface="+mn-lt"/>
              </a:rPr>
              <a:t>A unique identifier for each visitor to a </a:t>
            </a:r>
            <a:r>
              <a:rPr lang="en-US" sz="1200" dirty="0" smtClean="0">
                <a:latin typeface="+mn-lt"/>
              </a:rPr>
              <a:t>page</a:t>
            </a:r>
          </a:p>
          <a:p>
            <a:pPr marL="171450" indent="-171450">
              <a:buFont typeface="Arial" panose="020B0604020202020204" pitchFamily="34" charset="0"/>
              <a:buChar char="•"/>
            </a:pPr>
            <a:r>
              <a:rPr lang="en-US" sz="1200" dirty="0" err="1" smtClean="0">
                <a:latin typeface="+mn-lt"/>
                <a:ea typeface="Roboto"/>
                <a:cs typeface="Roboto"/>
                <a:sym typeface="Roboto"/>
              </a:rPr>
              <a:t>utm_source</a:t>
            </a:r>
            <a:r>
              <a:rPr lang="en-US" sz="1200" dirty="0" smtClean="0">
                <a:latin typeface="+mn-lt"/>
                <a:ea typeface="Roboto"/>
                <a:cs typeface="Roboto"/>
                <a:sym typeface="Roboto"/>
              </a:rPr>
              <a:t> - </a:t>
            </a:r>
            <a:r>
              <a:rPr lang="en-US" sz="1200" dirty="0">
                <a:latin typeface="+mn-lt"/>
              </a:rPr>
              <a:t>Identifies which site sent the traffic (</a:t>
            </a:r>
            <a:r>
              <a:rPr lang="en-US" sz="1200" dirty="0" err="1">
                <a:latin typeface="+mn-lt"/>
              </a:rPr>
              <a:t>i.e</a:t>
            </a:r>
            <a:r>
              <a:rPr lang="en-US" sz="1200" dirty="0" err="1" smtClean="0">
                <a:latin typeface="+mn-lt"/>
              </a:rPr>
              <a:t>.,google</a:t>
            </a:r>
            <a:r>
              <a:rPr lang="en-US" sz="1200" dirty="0">
                <a:latin typeface="+mn-lt"/>
              </a:rPr>
              <a:t>, newsletter, or </a:t>
            </a:r>
            <a:r>
              <a:rPr lang="en-US" sz="1200" dirty="0" err="1">
                <a:latin typeface="+mn-lt"/>
              </a:rPr>
              <a:t>facebook_ad</a:t>
            </a:r>
            <a:r>
              <a:rPr lang="en-US" sz="1200" dirty="0" smtClean="0">
                <a:latin typeface="+mn-lt"/>
              </a:rPr>
              <a:t>)</a:t>
            </a:r>
          </a:p>
          <a:p>
            <a:pPr marL="171450" indent="-171450">
              <a:buFont typeface="Arial" panose="020B0604020202020204" pitchFamily="34" charset="0"/>
              <a:buChar char="•"/>
            </a:pPr>
            <a:r>
              <a:rPr lang="en-US" sz="1200" dirty="0" err="1" smtClean="0">
                <a:latin typeface="+mn-lt"/>
                <a:ea typeface="Roboto"/>
                <a:cs typeface="Roboto"/>
                <a:sym typeface="Roboto"/>
              </a:rPr>
              <a:t>utm_campaign</a:t>
            </a:r>
            <a:r>
              <a:rPr lang="en-US" sz="1200" dirty="0" smtClean="0">
                <a:latin typeface="+mn-lt"/>
                <a:ea typeface="Roboto"/>
                <a:cs typeface="Roboto"/>
                <a:sym typeface="Roboto"/>
              </a:rPr>
              <a:t> - </a:t>
            </a:r>
            <a:r>
              <a:rPr lang="en-US" sz="1200" dirty="0">
                <a:latin typeface="+mn-lt"/>
              </a:rPr>
              <a:t>Identifies the specific ad or email blast (i.e., </a:t>
            </a:r>
            <a:r>
              <a:rPr lang="en-US" sz="1200" dirty="0" smtClean="0">
                <a:latin typeface="+mn-lt"/>
              </a:rPr>
              <a:t>june-21-newsletter </a:t>
            </a:r>
            <a:r>
              <a:rPr lang="en-US" sz="1200" dirty="0">
                <a:latin typeface="+mn-lt"/>
              </a:rPr>
              <a:t>or memorial-day-sale)</a:t>
            </a:r>
            <a:endParaRPr lang="en-US" sz="1200" dirty="0" smtClean="0">
              <a:latin typeface="+mn-lt"/>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2334630805"/>
              </p:ext>
            </p:extLst>
          </p:nvPr>
        </p:nvGraphicFramePr>
        <p:xfrm>
          <a:off x="177975" y="3225220"/>
          <a:ext cx="8520601" cy="1693650"/>
        </p:xfrm>
        <a:graphic>
          <a:graphicData uri="http://schemas.openxmlformats.org/drawingml/2006/table">
            <a:tbl>
              <a:tblPr>
                <a:noFill/>
                <a:tableStyleId>{8628B589-4659-4227-9C68-565DD4A46BFE}</a:tableStyleId>
              </a:tblPr>
              <a:tblGrid>
                <a:gridCol w="1483393">
                  <a:extLst>
                    <a:ext uri="{9D8B030D-6E8A-4147-A177-3AD203B41FA5}">
                      <a16:colId xmlns:a16="http://schemas.microsoft.com/office/drawing/2014/main" val="20000"/>
                    </a:ext>
                  </a:extLst>
                </a:gridCol>
                <a:gridCol w="1899499">
                  <a:extLst>
                    <a:ext uri="{9D8B030D-6E8A-4147-A177-3AD203B41FA5}">
                      <a16:colId xmlns:a16="http://schemas.microsoft.com/office/drawing/2014/main" val="20001"/>
                    </a:ext>
                  </a:extLst>
                </a:gridCol>
                <a:gridCol w="1899499">
                  <a:extLst>
                    <a:ext uri="{9D8B030D-6E8A-4147-A177-3AD203B41FA5}">
                      <a16:colId xmlns:a16="http://schemas.microsoft.com/office/drawing/2014/main" val="20002"/>
                    </a:ext>
                  </a:extLst>
                </a:gridCol>
                <a:gridCol w="1619105">
                  <a:extLst>
                    <a:ext uri="{9D8B030D-6E8A-4147-A177-3AD203B41FA5}">
                      <a16:colId xmlns:a16="http://schemas.microsoft.com/office/drawing/2014/main" val="2488890056"/>
                    </a:ext>
                  </a:extLst>
                </a:gridCol>
                <a:gridCol w="1619105">
                  <a:extLst>
                    <a:ext uri="{9D8B030D-6E8A-4147-A177-3AD203B41FA5}">
                      <a16:colId xmlns:a16="http://schemas.microsoft.com/office/drawing/2014/main" val="20003"/>
                    </a:ext>
                  </a:extLst>
                </a:gridCol>
              </a:tblGrid>
              <a:tr h="261090">
                <a:tc>
                  <a:txBody>
                    <a:bodyPr/>
                    <a:lstStyle/>
                    <a:p>
                      <a:pPr algn="ctr"/>
                      <a:r>
                        <a:rPr lang="en-US" sz="1000" b="1" i="0" dirty="0" err="1">
                          <a:solidFill>
                            <a:schemeClr val="bg1"/>
                          </a:solidFill>
                        </a:rPr>
                        <a:t>page_name</a:t>
                      </a:r>
                      <a:endParaRPr lang="en-US" sz="1000" b="1" i="0" dirty="0">
                        <a:solidFill>
                          <a:schemeClr val="bg1"/>
                        </a:solidFill>
                      </a:endParaRPr>
                    </a:p>
                  </a:txBody>
                  <a:tcPr anchor="ctr">
                    <a:solidFill>
                      <a:srgbClr val="204056">
                        <a:alpha val="82490"/>
                      </a:srgbClr>
                    </a:solidFill>
                  </a:tcPr>
                </a:tc>
                <a:tc>
                  <a:txBody>
                    <a:bodyPr/>
                    <a:lstStyle/>
                    <a:p>
                      <a:pPr algn="ctr"/>
                      <a:r>
                        <a:rPr lang="en-US" sz="1000" b="1" i="0" dirty="0">
                          <a:solidFill>
                            <a:schemeClr val="bg1"/>
                          </a:solidFill>
                        </a:rPr>
                        <a:t>timestamp</a:t>
                      </a:r>
                    </a:p>
                  </a:txBody>
                  <a:tcPr anchor="ctr">
                    <a:solidFill>
                      <a:srgbClr val="204056">
                        <a:alpha val="82490"/>
                      </a:srgbClr>
                    </a:solidFill>
                  </a:tcPr>
                </a:tc>
                <a:tc>
                  <a:txBody>
                    <a:bodyPr/>
                    <a:lstStyle/>
                    <a:p>
                      <a:pPr algn="ctr"/>
                      <a:r>
                        <a:rPr lang="en-US" sz="1000" b="1" i="0" dirty="0" err="1">
                          <a:solidFill>
                            <a:schemeClr val="bg1"/>
                          </a:solidFill>
                        </a:rPr>
                        <a:t>user_id</a:t>
                      </a:r>
                      <a:endParaRPr lang="en-US" sz="1000" b="1" i="0" dirty="0">
                        <a:solidFill>
                          <a:schemeClr val="bg1"/>
                        </a:solidFill>
                      </a:endParaRPr>
                    </a:p>
                  </a:txBody>
                  <a:tcPr anchor="ctr">
                    <a:solidFill>
                      <a:srgbClr val="204056">
                        <a:alpha val="82490"/>
                      </a:srgbClr>
                    </a:solidFill>
                  </a:tcPr>
                </a:tc>
                <a:tc>
                  <a:txBody>
                    <a:bodyPr/>
                    <a:lstStyle/>
                    <a:p>
                      <a:pPr algn="ctr"/>
                      <a:r>
                        <a:rPr lang="en-US" sz="1000" b="1" i="0" dirty="0" err="1">
                          <a:solidFill>
                            <a:schemeClr val="bg1"/>
                          </a:solidFill>
                        </a:rPr>
                        <a:t>utm_campaign</a:t>
                      </a:r>
                      <a:endParaRPr lang="en-US" sz="1000" b="1" i="0" dirty="0">
                        <a:solidFill>
                          <a:schemeClr val="bg1"/>
                        </a:solidFill>
                      </a:endParaRPr>
                    </a:p>
                  </a:txBody>
                  <a:tcPr anchor="ctr">
                    <a:solidFill>
                      <a:srgbClr val="204056">
                        <a:alpha val="82490"/>
                      </a:srgbClr>
                    </a:solidFill>
                  </a:tcPr>
                </a:tc>
                <a:tc>
                  <a:txBody>
                    <a:bodyPr/>
                    <a:lstStyle/>
                    <a:p>
                      <a:pPr algn="ctr"/>
                      <a:r>
                        <a:rPr lang="en-US" sz="1000" b="1" i="0" dirty="0" err="1">
                          <a:solidFill>
                            <a:schemeClr val="bg1"/>
                          </a:solidFill>
                        </a:rPr>
                        <a:t>utm_source</a:t>
                      </a:r>
                      <a:endParaRPr lang="en-US" sz="1000" b="1" i="0" dirty="0">
                        <a:solidFill>
                          <a:schemeClr val="bg1"/>
                        </a:solidFill>
                      </a:endParaRPr>
                    </a:p>
                  </a:txBody>
                  <a:tcPr anchor="ctr">
                    <a:solidFill>
                      <a:srgbClr val="204056">
                        <a:alpha val="82490"/>
                      </a:srgbClr>
                    </a:solidFill>
                  </a:tcPr>
                </a:tc>
                <a:extLst>
                  <a:ext uri="{0D108BD9-81ED-4DB2-BD59-A6C34878D82A}">
                    <a16:rowId xmlns:a16="http://schemas.microsoft.com/office/drawing/2014/main" val="10000"/>
                  </a:ext>
                </a:extLst>
              </a:tr>
              <a:tr h="354753">
                <a:tc>
                  <a:txBody>
                    <a:bodyPr/>
                    <a:lstStyle/>
                    <a:p>
                      <a:pPr algn="ctr"/>
                      <a:r>
                        <a:rPr lang="en-US" sz="1000"/>
                        <a:t>1 - landing_page</a:t>
                      </a:r>
                    </a:p>
                  </a:txBody>
                  <a:tcPr anchor="ctr"/>
                </a:tc>
                <a:tc>
                  <a:txBody>
                    <a:bodyPr/>
                    <a:lstStyle/>
                    <a:p>
                      <a:pPr algn="ctr"/>
                      <a:r>
                        <a:rPr lang="en-US" sz="1000" dirty="0"/>
                        <a:t>2018-01-24 03:12:16</a:t>
                      </a:r>
                    </a:p>
                  </a:txBody>
                  <a:tcPr anchor="ctr"/>
                </a:tc>
                <a:tc>
                  <a:txBody>
                    <a:bodyPr/>
                    <a:lstStyle/>
                    <a:p>
                      <a:pPr algn="ctr"/>
                      <a:r>
                        <a:rPr lang="en-US" sz="1000"/>
                        <a:t>10006</a:t>
                      </a:r>
                    </a:p>
                  </a:txBody>
                  <a:tcPr anchor="ctr"/>
                </a:tc>
                <a:tc>
                  <a:txBody>
                    <a:bodyPr/>
                    <a:lstStyle/>
                    <a:p>
                      <a:pPr algn="ctr"/>
                      <a:r>
                        <a:rPr lang="en-US" sz="1000"/>
                        <a:t>getting-to-know-cool-tshirts</a:t>
                      </a:r>
                    </a:p>
                  </a:txBody>
                  <a:tcPr anchor="ctr"/>
                </a:tc>
                <a:tc>
                  <a:txBody>
                    <a:bodyPr/>
                    <a:lstStyle/>
                    <a:p>
                      <a:pPr algn="ctr"/>
                      <a:r>
                        <a:rPr lang="en-US" sz="1000"/>
                        <a:t>nytimes</a:t>
                      </a:r>
                    </a:p>
                  </a:txBody>
                  <a:tcPr anchor="ctr"/>
                </a:tc>
                <a:extLst>
                  <a:ext uri="{0D108BD9-81ED-4DB2-BD59-A6C34878D82A}">
                    <a16:rowId xmlns:a16="http://schemas.microsoft.com/office/drawing/2014/main" val="10001"/>
                  </a:ext>
                </a:extLst>
              </a:tr>
              <a:tr h="354753">
                <a:tc>
                  <a:txBody>
                    <a:bodyPr/>
                    <a:lstStyle/>
                    <a:p>
                      <a:pPr algn="ctr"/>
                      <a:r>
                        <a:rPr lang="en-US" sz="1000"/>
                        <a:t>2 - shopping_cart</a:t>
                      </a:r>
                    </a:p>
                  </a:txBody>
                  <a:tcPr anchor="ctr"/>
                </a:tc>
                <a:tc>
                  <a:txBody>
                    <a:bodyPr/>
                    <a:lstStyle/>
                    <a:p>
                      <a:pPr algn="ctr"/>
                      <a:r>
                        <a:rPr lang="en-US" sz="1000"/>
                        <a:t>2018-01-24 04:04:16</a:t>
                      </a:r>
                    </a:p>
                  </a:txBody>
                  <a:tcPr anchor="ctr"/>
                </a:tc>
                <a:tc>
                  <a:txBody>
                    <a:bodyPr/>
                    <a:lstStyle/>
                    <a:p>
                      <a:pPr algn="ctr"/>
                      <a:r>
                        <a:rPr lang="en-US" sz="1000"/>
                        <a:t>10006</a:t>
                      </a:r>
                    </a:p>
                  </a:txBody>
                  <a:tcPr anchor="ctr"/>
                </a:tc>
                <a:tc>
                  <a:txBody>
                    <a:bodyPr/>
                    <a:lstStyle/>
                    <a:p>
                      <a:pPr algn="ctr"/>
                      <a:r>
                        <a:rPr lang="en-US" sz="1000"/>
                        <a:t>getting-to-know-cool-tshirts</a:t>
                      </a:r>
                    </a:p>
                  </a:txBody>
                  <a:tcPr anchor="ctr"/>
                </a:tc>
                <a:tc>
                  <a:txBody>
                    <a:bodyPr/>
                    <a:lstStyle/>
                    <a:p>
                      <a:pPr algn="ctr"/>
                      <a:r>
                        <a:rPr lang="en-US" sz="1000"/>
                        <a:t>nytimes</a:t>
                      </a:r>
                    </a:p>
                  </a:txBody>
                  <a:tcPr anchor="ctr"/>
                </a:tc>
                <a:extLst>
                  <a:ext uri="{0D108BD9-81ED-4DB2-BD59-A6C34878D82A}">
                    <a16:rowId xmlns:a16="http://schemas.microsoft.com/office/drawing/2014/main" val="10002"/>
                  </a:ext>
                </a:extLst>
              </a:tr>
              <a:tr h="218310">
                <a:tc>
                  <a:txBody>
                    <a:bodyPr/>
                    <a:lstStyle/>
                    <a:p>
                      <a:pPr algn="ctr"/>
                      <a:r>
                        <a:rPr lang="en-US" sz="1000"/>
                        <a:t>3 - checkout</a:t>
                      </a:r>
                    </a:p>
                  </a:txBody>
                  <a:tcPr anchor="ctr"/>
                </a:tc>
                <a:tc>
                  <a:txBody>
                    <a:bodyPr/>
                    <a:lstStyle/>
                    <a:p>
                      <a:pPr algn="ctr"/>
                      <a:r>
                        <a:rPr lang="en-US" sz="1000"/>
                        <a:t>2018-01-25 23:10:16</a:t>
                      </a:r>
                    </a:p>
                  </a:txBody>
                  <a:tcPr anchor="ctr"/>
                </a:tc>
                <a:tc>
                  <a:txBody>
                    <a:bodyPr/>
                    <a:lstStyle/>
                    <a:p>
                      <a:pPr algn="ctr"/>
                      <a:r>
                        <a:rPr lang="en-US" sz="1000" dirty="0"/>
                        <a:t>10006</a:t>
                      </a:r>
                    </a:p>
                  </a:txBody>
                  <a:tcPr anchor="ctr"/>
                </a:tc>
                <a:tc>
                  <a:txBody>
                    <a:bodyPr/>
                    <a:lstStyle/>
                    <a:p>
                      <a:pPr algn="ctr"/>
                      <a:r>
                        <a:rPr lang="en-US" sz="1000"/>
                        <a:t>weekly-newsletter</a:t>
                      </a:r>
                    </a:p>
                  </a:txBody>
                  <a:tcPr anchor="ctr"/>
                </a:tc>
                <a:tc>
                  <a:txBody>
                    <a:bodyPr/>
                    <a:lstStyle/>
                    <a:p>
                      <a:pPr algn="ctr"/>
                      <a:r>
                        <a:rPr lang="en-US" sz="1000"/>
                        <a:t>email</a:t>
                      </a:r>
                    </a:p>
                  </a:txBody>
                  <a:tcPr anchor="ctr"/>
                </a:tc>
                <a:extLst>
                  <a:ext uri="{0D108BD9-81ED-4DB2-BD59-A6C34878D82A}">
                    <a16:rowId xmlns:a16="http://schemas.microsoft.com/office/drawing/2014/main" val="10003"/>
                  </a:ext>
                </a:extLst>
              </a:tr>
              <a:tr h="354753">
                <a:tc>
                  <a:txBody>
                    <a:bodyPr/>
                    <a:lstStyle/>
                    <a:p>
                      <a:pPr algn="ctr"/>
                      <a:r>
                        <a:rPr lang="en-US" sz="1000"/>
                        <a:t>1 - landing_page</a:t>
                      </a:r>
                    </a:p>
                  </a:txBody>
                  <a:tcPr anchor="ctr"/>
                </a:tc>
                <a:tc>
                  <a:txBody>
                    <a:bodyPr/>
                    <a:lstStyle/>
                    <a:p>
                      <a:pPr algn="ctr"/>
                      <a:r>
                        <a:rPr lang="en-US" sz="1000"/>
                        <a:t>2018-01-25 20:32:02</a:t>
                      </a:r>
                    </a:p>
                  </a:txBody>
                  <a:tcPr anchor="ctr"/>
                </a:tc>
                <a:tc>
                  <a:txBody>
                    <a:bodyPr/>
                    <a:lstStyle/>
                    <a:p>
                      <a:pPr algn="ctr"/>
                      <a:r>
                        <a:rPr lang="en-US" sz="1000"/>
                        <a:t>10030</a:t>
                      </a:r>
                    </a:p>
                  </a:txBody>
                  <a:tcPr anchor="ctr"/>
                </a:tc>
                <a:tc>
                  <a:txBody>
                    <a:bodyPr/>
                    <a:lstStyle/>
                    <a:p>
                      <a:pPr algn="ctr"/>
                      <a:r>
                        <a:rPr lang="en-US" sz="1000"/>
                        <a:t>ten-crazy-cool-tshirts-facts</a:t>
                      </a:r>
                    </a:p>
                  </a:txBody>
                  <a:tcPr anchor="ctr"/>
                </a:tc>
                <a:tc>
                  <a:txBody>
                    <a:bodyPr/>
                    <a:lstStyle/>
                    <a:p>
                      <a:pPr algn="ctr"/>
                      <a:r>
                        <a:rPr lang="en-US" sz="1000" dirty="0" err="1"/>
                        <a:t>buzzfeed</a:t>
                      </a:r>
                      <a:endParaRPr lang="en-US" sz="1000" dirty="0"/>
                    </a:p>
                  </a:txBody>
                  <a:tcPr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6" y="127747"/>
            <a:ext cx="8520600" cy="749139"/>
          </a:xfrm>
          <a:prstGeom prst="rect">
            <a:avLst/>
          </a:prstGeom>
          <a:noFill/>
          <a:ln>
            <a:noFill/>
          </a:ln>
        </p:spPr>
        <p:txBody>
          <a:bodyPr spcFirstLastPara="1" wrap="square" lIns="91425" tIns="91425" rIns="91425" bIns="91425" anchor="b" anchorCtr="0">
            <a:noAutofit/>
          </a:bodyPr>
          <a:lstStyle/>
          <a:p>
            <a:pPr lvl="0"/>
            <a:r>
              <a:rPr lang="en" sz="1800" b="1" dirty="0" smtClean="0">
                <a:solidFill>
                  <a:srgbClr val="295269"/>
                </a:solidFill>
                <a:latin typeface="Roboto"/>
                <a:ea typeface="Roboto"/>
                <a:cs typeface="Roboto"/>
                <a:sym typeface="Roboto"/>
              </a:rPr>
              <a:t>1.2 How many campaigns and sources does CoolTShirts use?</a:t>
            </a:r>
          </a:p>
        </p:txBody>
      </p:sp>
      <p:sp>
        <p:nvSpPr>
          <p:cNvPr id="323" name="Shape 323"/>
          <p:cNvSpPr txBox="1"/>
          <p:nvPr/>
        </p:nvSpPr>
        <p:spPr>
          <a:xfrm>
            <a:off x="5856194" y="1095111"/>
            <a:ext cx="3193805" cy="3160880"/>
          </a:xfrm>
          <a:prstGeom prst="rect">
            <a:avLst/>
          </a:prstGeom>
          <a:solidFill>
            <a:srgbClr val="D9D9D9"/>
          </a:solidFill>
          <a:ln>
            <a:noFill/>
          </a:ln>
        </p:spPr>
        <p:txBody>
          <a:bodyPr spcFirstLastPara="1" wrap="square" lIns="91425" tIns="91425" rIns="91425" bIns="91425" anchor="t" anchorCtr="0">
            <a:noAutofit/>
          </a:bodyPr>
          <a:lstStyle/>
          <a:p>
            <a:r>
              <a:rPr lang="en-US" sz="900" dirty="0" smtClean="0">
                <a:latin typeface="Roboto" panose="020B0604020202020204" charset="0"/>
                <a:ea typeface="Roboto" panose="020B0604020202020204" charset="0"/>
              </a:rPr>
              <a:t>--- Counting unique campaigns</a:t>
            </a:r>
          </a:p>
          <a:p>
            <a:endParaRPr lang="en-US" sz="900" dirty="0" smtClean="0">
              <a:latin typeface="Roboto" panose="020B0604020202020204" charset="0"/>
              <a:ea typeface="Roboto" panose="020B0604020202020204" charset="0"/>
            </a:endParaRPr>
          </a:p>
          <a:p>
            <a:r>
              <a:rPr lang="en-US" sz="900" dirty="0" smtClean="0">
                <a:latin typeface="Roboto" panose="020B0604020202020204" charset="0"/>
                <a:ea typeface="Roboto" panose="020B0604020202020204" charset="0"/>
              </a:rPr>
              <a:t>SELECT</a:t>
            </a:r>
            <a:r>
              <a:rPr lang="en-US" sz="900" dirty="0">
                <a:latin typeface="Roboto" panose="020B0604020202020204" charset="0"/>
                <a:ea typeface="Roboto" panose="020B0604020202020204" charset="0"/>
              </a:rPr>
              <a:t> DISTINCT </a:t>
            </a:r>
            <a:r>
              <a:rPr lang="en-US" sz="900" dirty="0" err="1">
                <a:latin typeface="Roboto" panose="020B0604020202020204" charset="0"/>
                <a:ea typeface="Roboto" panose="020B0604020202020204" charset="0"/>
              </a:rPr>
              <a:t>utm_campaign</a:t>
            </a:r>
            <a:r>
              <a:rPr lang="en-US" sz="900" dirty="0">
                <a:latin typeface="Roboto" panose="020B0604020202020204" charset="0"/>
                <a:ea typeface="Roboto" panose="020B0604020202020204" charset="0"/>
              </a:rPr>
              <a:t>, </a:t>
            </a:r>
            <a:endParaRPr lang="en-US" sz="900" dirty="0" smtClean="0">
              <a:latin typeface="Roboto" panose="020B0604020202020204" charset="0"/>
              <a:ea typeface="Roboto" panose="020B0604020202020204" charset="0"/>
            </a:endParaRPr>
          </a:p>
          <a:p>
            <a:r>
              <a:rPr lang="en-US" sz="900" dirty="0">
                <a:latin typeface="Roboto" panose="020B0604020202020204" charset="0"/>
                <a:ea typeface="Roboto" panose="020B0604020202020204" charset="0"/>
              </a:rPr>
              <a:t> </a:t>
            </a:r>
            <a:r>
              <a:rPr lang="en-US" sz="900" dirty="0" smtClean="0">
                <a:latin typeface="Roboto" panose="020B0604020202020204" charset="0"/>
                <a:ea typeface="Roboto" panose="020B0604020202020204" charset="0"/>
              </a:rPr>
              <a:t>                                COUNT</a:t>
            </a:r>
            <a:r>
              <a:rPr lang="en-US" sz="900" dirty="0">
                <a:latin typeface="Roboto" panose="020B0604020202020204" charset="0"/>
                <a:ea typeface="Roboto" panose="020B0604020202020204" charset="0"/>
              </a:rPr>
              <a:t>(*) AS </a:t>
            </a:r>
            <a:r>
              <a:rPr lang="en-US" sz="900" dirty="0" err="1">
                <a:latin typeface="Roboto" panose="020B0604020202020204" charset="0"/>
                <a:ea typeface="Roboto" panose="020B0604020202020204" charset="0"/>
              </a:rPr>
              <a:t>campaign_count</a:t>
            </a:r>
            <a:endParaRPr lang="en-US" sz="900" dirty="0">
              <a:latin typeface="Roboto" panose="020B0604020202020204" charset="0"/>
              <a:ea typeface="Roboto" panose="020B0604020202020204" charset="0"/>
            </a:endParaRPr>
          </a:p>
          <a:p>
            <a:r>
              <a:rPr lang="en-US" sz="900" dirty="0">
                <a:latin typeface="Roboto" panose="020B0604020202020204" charset="0"/>
                <a:ea typeface="Roboto" panose="020B0604020202020204" charset="0"/>
              </a:rPr>
              <a:t>FROM </a:t>
            </a:r>
            <a:r>
              <a:rPr lang="en-US" sz="900" dirty="0" err="1">
                <a:latin typeface="Roboto" panose="020B0604020202020204" charset="0"/>
                <a:ea typeface="Roboto" panose="020B0604020202020204" charset="0"/>
              </a:rPr>
              <a:t>page_visits</a:t>
            </a:r>
            <a:endParaRPr lang="en-US" sz="900" dirty="0">
              <a:latin typeface="Roboto" panose="020B0604020202020204" charset="0"/>
              <a:ea typeface="Roboto" panose="020B0604020202020204" charset="0"/>
            </a:endParaRPr>
          </a:p>
          <a:p>
            <a:r>
              <a:rPr lang="en-US" sz="900" dirty="0">
                <a:latin typeface="Roboto" panose="020B0604020202020204" charset="0"/>
                <a:ea typeface="Roboto" panose="020B0604020202020204" charset="0"/>
              </a:rPr>
              <a:t>GROUP BY 1</a:t>
            </a:r>
          </a:p>
          <a:p>
            <a:r>
              <a:rPr lang="en-US" sz="900" dirty="0">
                <a:latin typeface="Roboto" panose="020B0604020202020204" charset="0"/>
                <a:ea typeface="Roboto" panose="020B0604020202020204" charset="0"/>
              </a:rPr>
              <a:t>ORDER BY 2 DESC;</a:t>
            </a:r>
          </a:p>
          <a:p>
            <a:endParaRPr lang="en-US" sz="900" dirty="0" smtClean="0">
              <a:latin typeface="Roboto" panose="020B0604020202020204" charset="0"/>
              <a:ea typeface="Roboto" panose="020B0604020202020204" charset="0"/>
            </a:endParaRPr>
          </a:p>
          <a:p>
            <a:endParaRPr lang="en-US" sz="900" dirty="0">
              <a:latin typeface="Roboto" panose="020B0604020202020204" charset="0"/>
              <a:ea typeface="Roboto" panose="020B0604020202020204" charset="0"/>
            </a:endParaRPr>
          </a:p>
          <a:p>
            <a:r>
              <a:rPr lang="en-US" sz="900" dirty="0">
                <a:latin typeface="Roboto" panose="020B0604020202020204" charset="0"/>
                <a:ea typeface="Roboto" panose="020B0604020202020204" charset="0"/>
              </a:rPr>
              <a:t>--- Counting unique </a:t>
            </a:r>
            <a:r>
              <a:rPr lang="en-US" sz="900" dirty="0" smtClean="0">
                <a:latin typeface="Roboto" panose="020B0604020202020204" charset="0"/>
                <a:ea typeface="Roboto" panose="020B0604020202020204" charset="0"/>
              </a:rPr>
              <a:t>sources</a:t>
            </a:r>
          </a:p>
          <a:p>
            <a:endParaRPr lang="en-US" sz="900" dirty="0">
              <a:latin typeface="Roboto" panose="020B0604020202020204" charset="0"/>
              <a:ea typeface="Roboto" panose="020B0604020202020204" charset="0"/>
            </a:endParaRPr>
          </a:p>
          <a:p>
            <a:r>
              <a:rPr lang="en-US" sz="900" dirty="0" smtClean="0">
                <a:latin typeface="Roboto" panose="020B0604020202020204" charset="0"/>
                <a:ea typeface="Roboto" panose="020B0604020202020204" charset="0"/>
              </a:rPr>
              <a:t>SELECT</a:t>
            </a:r>
            <a:r>
              <a:rPr lang="en-US" sz="900" dirty="0">
                <a:latin typeface="Roboto" panose="020B0604020202020204" charset="0"/>
                <a:ea typeface="Roboto" panose="020B0604020202020204" charset="0"/>
              </a:rPr>
              <a:t> DISTINCT </a:t>
            </a:r>
            <a:r>
              <a:rPr lang="en-US" sz="900" dirty="0" err="1">
                <a:latin typeface="Roboto" panose="020B0604020202020204" charset="0"/>
                <a:ea typeface="Roboto" panose="020B0604020202020204" charset="0"/>
              </a:rPr>
              <a:t>utm_source</a:t>
            </a:r>
            <a:r>
              <a:rPr lang="en-US" sz="900" dirty="0">
                <a:latin typeface="Roboto" panose="020B0604020202020204" charset="0"/>
                <a:ea typeface="Roboto" panose="020B0604020202020204" charset="0"/>
              </a:rPr>
              <a:t>, </a:t>
            </a:r>
            <a:endParaRPr lang="en-US" sz="900" dirty="0" smtClean="0">
              <a:latin typeface="Roboto" panose="020B0604020202020204" charset="0"/>
              <a:ea typeface="Roboto" panose="020B0604020202020204" charset="0"/>
            </a:endParaRPr>
          </a:p>
          <a:p>
            <a:r>
              <a:rPr lang="en-US" sz="900" dirty="0">
                <a:latin typeface="Roboto" panose="020B0604020202020204" charset="0"/>
                <a:ea typeface="Roboto" panose="020B0604020202020204" charset="0"/>
              </a:rPr>
              <a:t> </a:t>
            </a:r>
            <a:r>
              <a:rPr lang="en-US" sz="900" dirty="0" smtClean="0">
                <a:latin typeface="Roboto" panose="020B0604020202020204" charset="0"/>
                <a:ea typeface="Roboto" panose="020B0604020202020204" charset="0"/>
              </a:rPr>
              <a:t>                                COUNT</a:t>
            </a:r>
            <a:r>
              <a:rPr lang="en-US" sz="900" dirty="0">
                <a:latin typeface="Roboto" panose="020B0604020202020204" charset="0"/>
                <a:ea typeface="Roboto" panose="020B0604020202020204" charset="0"/>
              </a:rPr>
              <a:t>(*) AS </a:t>
            </a:r>
            <a:r>
              <a:rPr lang="en-US" sz="900" dirty="0" err="1">
                <a:latin typeface="Roboto" panose="020B0604020202020204" charset="0"/>
                <a:ea typeface="Roboto" panose="020B0604020202020204" charset="0"/>
              </a:rPr>
              <a:t>source_count</a:t>
            </a:r>
            <a:endParaRPr lang="en-US" sz="900" dirty="0">
              <a:latin typeface="Roboto" panose="020B0604020202020204" charset="0"/>
              <a:ea typeface="Roboto" panose="020B0604020202020204" charset="0"/>
            </a:endParaRPr>
          </a:p>
          <a:p>
            <a:r>
              <a:rPr lang="en-US" sz="900" dirty="0">
                <a:latin typeface="Roboto" panose="020B0604020202020204" charset="0"/>
                <a:ea typeface="Roboto" panose="020B0604020202020204" charset="0"/>
              </a:rPr>
              <a:t>FROM </a:t>
            </a:r>
            <a:r>
              <a:rPr lang="en-US" sz="900" dirty="0" err="1">
                <a:latin typeface="Roboto" panose="020B0604020202020204" charset="0"/>
                <a:ea typeface="Roboto" panose="020B0604020202020204" charset="0"/>
              </a:rPr>
              <a:t>page_visits</a:t>
            </a:r>
            <a:endParaRPr lang="en-US" sz="900" dirty="0">
              <a:latin typeface="Roboto" panose="020B0604020202020204" charset="0"/>
              <a:ea typeface="Roboto" panose="020B0604020202020204" charset="0"/>
            </a:endParaRPr>
          </a:p>
          <a:p>
            <a:r>
              <a:rPr lang="en-US" sz="900" dirty="0">
                <a:latin typeface="Roboto" panose="020B0604020202020204" charset="0"/>
                <a:ea typeface="Roboto" panose="020B0604020202020204" charset="0"/>
              </a:rPr>
              <a:t>GROUP BY 1</a:t>
            </a:r>
          </a:p>
          <a:p>
            <a:r>
              <a:rPr lang="en-US" sz="900" dirty="0">
                <a:latin typeface="Roboto" panose="020B0604020202020204" charset="0"/>
                <a:ea typeface="Roboto" panose="020B0604020202020204" charset="0"/>
              </a:rPr>
              <a:t>ORDER BY 2 DESC;</a:t>
            </a:r>
          </a:p>
          <a:p>
            <a:endParaRPr lang="en-US" sz="900" dirty="0" smtClean="0">
              <a:latin typeface="Roboto" panose="020B0604020202020204" charset="0"/>
              <a:ea typeface="Roboto" panose="020B0604020202020204" charset="0"/>
            </a:endParaRPr>
          </a:p>
          <a:p>
            <a:pPr marL="0" lvl="0" indent="0" rtl="0">
              <a:spcBef>
                <a:spcPts val="0"/>
              </a:spcBef>
              <a:spcAft>
                <a:spcPts val="0"/>
              </a:spcAft>
              <a:buNone/>
            </a:pPr>
            <a:endParaRPr sz="900" dirty="0">
              <a:latin typeface="Courier New"/>
              <a:ea typeface="Courier New"/>
              <a:cs typeface="Courier New"/>
              <a:sym typeface="Courier New"/>
            </a:endParaRPr>
          </a:p>
        </p:txBody>
      </p:sp>
      <p:graphicFrame>
        <p:nvGraphicFramePr>
          <p:cNvPr id="325" name="Shape 325"/>
          <p:cNvGraphicFramePr/>
          <p:nvPr>
            <p:extLst>
              <p:ext uri="{D42A27DB-BD31-4B8C-83A1-F6EECF244321}">
                <p14:modId xmlns:p14="http://schemas.microsoft.com/office/powerpoint/2010/main" val="378316844"/>
              </p:ext>
            </p:extLst>
          </p:nvPr>
        </p:nvGraphicFramePr>
        <p:xfrm>
          <a:off x="177975" y="1722311"/>
          <a:ext cx="3409775" cy="3330179"/>
        </p:xfrm>
        <a:graphic>
          <a:graphicData uri="http://schemas.openxmlformats.org/drawingml/2006/table">
            <a:tbl>
              <a:tblPr>
                <a:noFill/>
                <a:tableStyleId>{8628B589-4659-4227-9C68-565DD4A46BFE}</a:tableStyleId>
              </a:tblPr>
              <a:tblGrid>
                <a:gridCol w="2131618">
                  <a:extLst>
                    <a:ext uri="{9D8B030D-6E8A-4147-A177-3AD203B41FA5}">
                      <a16:colId xmlns:a16="http://schemas.microsoft.com/office/drawing/2014/main" val="20000"/>
                    </a:ext>
                  </a:extLst>
                </a:gridCol>
                <a:gridCol w="1278157">
                  <a:extLst>
                    <a:ext uri="{9D8B030D-6E8A-4147-A177-3AD203B41FA5}">
                      <a16:colId xmlns:a16="http://schemas.microsoft.com/office/drawing/2014/main" val="20001"/>
                    </a:ext>
                  </a:extLst>
                </a:gridCol>
              </a:tblGrid>
              <a:tr h="232273">
                <a:tc>
                  <a:txBody>
                    <a:bodyPr/>
                    <a:lstStyle/>
                    <a:p>
                      <a:pPr algn="ctr"/>
                      <a:r>
                        <a:rPr lang="en-US" sz="1000" b="1" dirty="0" err="1">
                          <a:solidFill>
                            <a:schemeClr val="bg1"/>
                          </a:solidFill>
                        </a:rPr>
                        <a:t>utm_campaign</a:t>
                      </a:r>
                      <a:endParaRPr lang="en-US" sz="1000" b="1" dirty="0">
                        <a:solidFill>
                          <a:schemeClr val="bg1"/>
                        </a:solidFill>
                      </a:endParaRPr>
                    </a:p>
                  </a:txBody>
                  <a:tcPr anchor="ctr">
                    <a:solidFill>
                      <a:srgbClr val="204056">
                        <a:alpha val="82490"/>
                      </a:srgbClr>
                    </a:solidFill>
                  </a:tcPr>
                </a:tc>
                <a:tc>
                  <a:txBody>
                    <a:bodyPr/>
                    <a:lstStyle/>
                    <a:p>
                      <a:pPr algn="ctr"/>
                      <a:r>
                        <a:rPr lang="en-US" sz="1000" b="1" dirty="0" err="1">
                          <a:solidFill>
                            <a:schemeClr val="bg1"/>
                          </a:solidFill>
                        </a:rPr>
                        <a:t>campaign_count</a:t>
                      </a:r>
                      <a:endParaRPr lang="en-US" sz="1000" b="1" dirty="0">
                        <a:solidFill>
                          <a:schemeClr val="bg1"/>
                        </a:solidFill>
                      </a:endParaRPr>
                    </a:p>
                  </a:txBody>
                  <a:tcPr anchor="ctr">
                    <a:solidFill>
                      <a:srgbClr val="204056">
                        <a:alpha val="82490"/>
                      </a:srgbClr>
                    </a:solidFill>
                  </a:tcPr>
                </a:tc>
                <a:extLst>
                  <a:ext uri="{0D108BD9-81ED-4DB2-BD59-A6C34878D82A}">
                    <a16:rowId xmlns:a16="http://schemas.microsoft.com/office/drawing/2014/main" val="10000"/>
                  </a:ext>
                </a:extLst>
              </a:tr>
              <a:tr h="369961">
                <a:tc>
                  <a:txBody>
                    <a:bodyPr/>
                    <a:lstStyle/>
                    <a:p>
                      <a:pPr algn="ctr"/>
                      <a:r>
                        <a:rPr lang="en-US" sz="1000" dirty="0"/>
                        <a:t>getting-to-know-cool-</a:t>
                      </a:r>
                      <a:r>
                        <a:rPr lang="en-US" sz="1000" dirty="0" err="1"/>
                        <a:t>tshirts</a:t>
                      </a:r>
                      <a:endParaRPr lang="en-US" sz="1000" dirty="0"/>
                    </a:p>
                  </a:txBody>
                  <a:tcPr anchor="ctr"/>
                </a:tc>
                <a:tc>
                  <a:txBody>
                    <a:bodyPr/>
                    <a:lstStyle/>
                    <a:p>
                      <a:pPr algn="ctr"/>
                      <a:r>
                        <a:rPr lang="en-US" sz="1000" dirty="0"/>
                        <a:t>1349</a:t>
                      </a:r>
                    </a:p>
                  </a:txBody>
                  <a:tcPr anchor="ctr"/>
                </a:tc>
                <a:extLst>
                  <a:ext uri="{0D108BD9-81ED-4DB2-BD59-A6C34878D82A}">
                    <a16:rowId xmlns:a16="http://schemas.microsoft.com/office/drawing/2014/main" val="10001"/>
                  </a:ext>
                </a:extLst>
              </a:tr>
              <a:tr h="369961">
                <a:tc>
                  <a:txBody>
                    <a:bodyPr/>
                    <a:lstStyle/>
                    <a:p>
                      <a:pPr algn="ctr"/>
                      <a:r>
                        <a:rPr lang="en-US" sz="1000" dirty="0"/>
                        <a:t>ten-crazy-cool-</a:t>
                      </a:r>
                      <a:r>
                        <a:rPr lang="en-US" sz="1000" dirty="0" err="1"/>
                        <a:t>tshirts</a:t>
                      </a:r>
                      <a:r>
                        <a:rPr lang="en-US" sz="1000" dirty="0"/>
                        <a:t>-facts</a:t>
                      </a:r>
                    </a:p>
                  </a:txBody>
                  <a:tcPr anchor="ctr"/>
                </a:tc>
                <a:tc>
                  <a:txBody>
                    <a:bodyPr/>
                    <a:lstStyle/>
                    <a:p>
                      <a:pPr algn="ctr"/>
                      <a:r>
                        <a:rPr lang="en-US" sz="1000" dirty="0"/>
                        <a:t>1198</a:t>
                      </a:r>
                    </a:p>
                  </a:txBody>
                  <a:tcPr anchor="ctr"/>
                </a:tc>
                <a:extLst>
                  <a:ext uri="{0D108BD9-81ED-4DB2-BD59-A6C34878D82A}">
                    <a16:rowId xmlns:a16="http://schemas.microsoft.com/office/drawing/2014/main" val="10002"/>
                  </a:ext>
                </a:extLst>
              </a:tr>
              <a:tr h="496612">
                <a:tc>
                  <a:txBody>
                    <a:bodyPr/>
                    <a:lstStyle/>
                    <a:p>
                      <a:pPr algn="ctr"/>
                      <a:r>
                        <a:rPr lang="en-US" sz="1000" dirty="0"/>
                        <a:t>interview-with-cool-</a:t>
                      </a:r>
                      <a:r>
                        <a:rPr lang="en-US" sz="1000" dirty="0" err="1"/>
                        <a:t>tshirts</a:t>
                      </a:r>
                      <a:r>
                        <a:rPr lang="en-US" sz="1000" dirty="0"/>
                        <a:t>-founder</a:t>
                      </a:r>
                    </a:p>
                  </a:txBody>
                  <a:tcPr anchor="ctr"/>
                </a:tc>
                <a:tc>
                  <a:txBody>
                    <a:bodyPr/>
                    <a:lstStyle/>
                    <a:p>
                      <a:pPr algn="ctr"/>
                      <a:r>
                        <a:rPr lang="en-US" sz="1000" dirty="0"/>
                        <a:t>1178</a:t>
                      </a:r>
                    </a:p>
                  </a:txBody>
                  <a:tcPr anchor="ctr"/>
                </a:tc>
                <a:extLst>
                  <a:ext uri="{0D108BD9-81ED-4DB2-BD59-A6C34878D82A}">
                    <a16:rowId xmlns:a16="http://schemas.microsoft.com/office/drawing/2014/main" val="10003"/>
                  </a:ext>
                </a:extLst>
              </a:tr>
              <a:tr h="369961">
                <a:tc>
                  <a:txBody>
                    <a:bodyPr/>
                    <a:lstStyle/>
                    <a:p>
                      <a:pPr algn="ctr"/>
                      <a:r>
                        <a:rPr lang="en-US" sz="1000" dirty="0"/>
                        <a:t>weekly-newsletter</a:t>
                      </a:r>
                    </a:p>
                  </a:txBody>
                  <a:tcPr anchor="ctr"/>
                </a:tc>
                <a:tc>
                  <a:txBody>
                    <a:bodyPr/>
                    <a:lstStyle/>
                    <a:p>
                      <a:pPr algn="ctr"/>
                      <a:r>
                        <a:rPr lang="en-US" sz="1000" dirty="0"/>
                        <a:t>565</a:t>
                      </a:r>
                    </a:p>
                  </a:txBody>
                  <a:tcPr anchor="ctr"/>
                </a:tc>
                <a:extLst>
                  <a:ext uri="{0D108BD9-81ED-4DB2-BD59-A6C34878D82A}">
                    <a16:rowId xmlns:a16="http://schemas.microsoft.com/office/drawing/2014/main" val="10004"/>
                  </a:ext>
                </a:extLst>
              </a:tr>
              <a:tr h="369961">
                <a:tc>
                  <a:txBody>
                    <a:bodyPr/>
                    <a:lstStyle/>
                    <a:p>
                      <a:pPr algn="ctr"/>
                      <a:r>
                        <a:rPr lang="en-US" sz="1000" dirty="0" err="1"/>
                        <a:t>retargetting</a:t>
                      </a:r>
                      <a:r>
                        <a:rPr lang="en-US" sz="1000" dirty="0"/>
                        <a:t>-ad</a:t>
                      </a:r>
                    </a:p>
                  </a:txBody>
                  <a:tcPr anchor="ctr"/>
                </a:tc>
                <a:tc>
                  <a:txBody>
                    <a:bodyPr/>
                    <a:lstStyle/>
                    <a:p>
                      <a:pPr algn="ctr"/>
                      <a:r>
                        <a:rPr lang="en-US" sz="1000" dirty="0"/>
                        <a:t>558</a:t>
                      </a:r>
                    </a:p>
                  </a:txBody>
                  <a:tcPr anchor="ctr"/>
                </a:tc>
                <a:extLst>
                  <a:ext uri="{0D108BD9-81ED-4DB2-BD59-A6C34878D82A}">
                    <a16:rowId xmlns:a16="http://schemas.microsoft.com/office/drawing/2014/main" val="4217718371"/>
                  </a:ext>
                </a:extLst>
              </a:tr>
              <a:tr h="369961">
                <a:tc>
                  <a:txBody>
                    <a:bodyPr/>
                    <a:lstStyle/>
                    <a:p>
                      <a:pPr algn="ctr"/>
                      <a:r>
                        <a:rPr lang="en-US" sz="1000" dirty="0"/>
                        <a:t>cool-</a:t>
                      </a:r>
                      <a:r>
                        <a:rPr lang="en-US" sz="1000" dirty="0" err="1"/>
                        <a:t>tshirts</a:t>
                      </a:r>
                      <a:r>
                        <a:rPr lang="en-US" sz="1000" dirty="0"/>
                        <a:t>-search</a:t>
                      </a:r>
                    </a:p>
                  </a:txBody>
                  <a:tcPr anchor="ctr"/>
                </a:tc>
                <a:tc>
                  <a:txBody>
                    <a:bodyPr/>
                    <a:lstStyle/>
                    <a:p>
                      <a:pPr algn="ctr"/>
                      <a:r>
                        <a:rPr lang="en-US" sz="1000" dirty="0"/>
                        <a:t>313</a:t>
                      </a:r>
                    </a:p>
                  </a:txBody>
                  <a:tcPr anchor="ctr"/>
                </a:tc>
                <a:extLst>
                  <a:ext uri="{0D108BD9-81ED-4DB2-BD59-A6C34878D82A}">
                    <a16:rowId xmlns:a16="http://schemas.microsoft.com/office/drawing/2014/main" val="3788264339"/>
                  </a:ext>
                </a:extLst>
              </a:tr>
              <a:tr h="369961">
                <a:tc>
                  <a:txBody>
                    <a:bodyPr/>
                    <a:lstStyle/>
                    <a:p>
                      <a:pPr algn="ctr"/>
                      <a:r>
                        <a:rPr lang="en-US" sz="1000"/>
                        <a:t>retargetting-campaign</a:t>
                      </a:r>
                    </a:p>
                  </a:txBody>
                  <a:tcPr anchor="ctr"/>
                </a:tc>
                <a:tc>
                  <a:txBody>
                    <a:bodyPr/>
                    <a:lstStyle/>
                    <a:p>
                      <a:pPr algn="ctr"/>
                      <a:r>
                        <a:rPr lang="en-US" sz="1000" dirty="0"/>
                        <a:t>300</a:t>
                      </a:r>
                    </a:p>
                  </a:txBody>
                  <a:tcPr anchor="ctr"/>
                </a:tc>
                <a:extLst>
                  <a:ext uri="{0D108BD9-81ED-4DB2-BD59-A6C34878D82A}">
                    <a16:rowId xmlns:a16="http://schemas.microsoft.com/office/drawing/2014/main" val="3877071171"/>
                  </a:ext>
                </a:extLst>
              </a:tr>
              <a:tr h="369961">
                <a:tc>
                  <a:txBody>
                    <a:bodyPr/>
                    <a:lstStyle/>
                    <a:p>
                      <a:pPr algn="ctr"/>
                      <a:r>
                        <a:rPr lang="en-US" sz="1000"/>
                        <a:t>paid-search</a:t>
                      </a:r>
                    </a:p>
                  </a:txBody>
                  <a:tcPr anchor="ctr"/>
                </a:tc>
                <a:tc>
                  <a:txBody>
                    <a:bodyPr/>
                    <a:lstStyle/>
                    <a:p>
                      <a:pPr algn="ctr"/>
                      <a:r>
                        <a:rPr lang="en-US" sz="1000" dirty="0"/>
                        <a:t>231</a:t>
                      </a:r>
                    </a:p>
                  </a:txBody>
                  <a:tcPr anchor="ctr"/>
                </a:tc>
                <a:extLst>
                  <a:ext uri="{0D108BD9-81ED-4DB2-BD59-A6C34878D82A}">
                    <a16:rowId xmlns:a16="http://schemas.microsoft.com/office/drawing/2014/main" val="164102085"/>
                  </a:ext>
                </a:extLst>
              </a:tr>
            </a:tbl>
          </a:graphicData>
        </a:graphic>
      </p:graphicFrame>
      <p:graphicFrame>
        <p:nvGraphicFramePr>
          <p:cNvPr id="2" name="Table 1"/>
          <p:cNvGraphicFramePr>
            <a:graphicFrameLocks noGrp="1"/>
          </p:cNvGraphicFramePr>
          <p:nvPr>
            <p:extLst>
              <p:ext uri="{D42A27DB-BD31-4B8C-83A1-F6EECF244321}">
                <p14:modId xmlns:p14="http://schemas.microsoft.com/office/powerpoint/2010/main" val="2372406274"/>
              </p:ext>
            </p:extLst>
          </p:nvPr>
        </p:nvGraphicFramePr>
        <p:xfrm>
          <a:off x="3650877" y="1722311"/>
          <a:ext cx="2142190" cy="2749311"/>
        </p:xfrm>
        <a:graphic>
          <a:graphicData uri="http://schemas.openxmlformats.org/drawingml/2006/table">
            <a:tbl>
              <a:tblPr>
                <a:noFill/>
                <a:tableStyleId>{8628B589-4659-4227-9C68-565DD4A46BFE}</a:tableStyleId>
              </a:tblPr>
              <a:tblGrid>
                <a:gridCol w="947287">
                  <a:extLst>
                    <a:ext uri="{9D8B030D-6E8A-4147-A177-3AD203B41FA5}">
                      <a16:colId xmlns:a16="http://schemas.microsoft.com/office/drawing/2014/main" val="642902269"/>
                    </a:ext>
                  </a:extLst>
                </a:gridCol>
                <a:gridCol w="1194903">
                  <a:extLst>
                    <a:ext uri="{9D8B030D-6E8A-4147-A177-3AD203B41FA5}">
                      <a16:colId xmlns:a16="http://schemas.microsoft.com/office/drawing/2014/main" val="2275021115"/>
                    </a:ext>
                  </a:extLst>
                </a:gridCol>
              </a:tblGrid>
              <a:tr h="275301">
                <a:tc>
                  <a:txBody>
                    <a:bodyPr/>
                    <a:lstStyle/>
                    <a:p>
                      <a:pPr algn="ctr"/>
                      <a:r>
                        <a:rPr lang="en-US" sz="1000" b="1" dirty="0" err="1">
                          <a:solidFill>
                            <a:schemeClr val="bg1"/>
                          </a:solidFill>
                        </a:rPr>
                        <a:t>utm_source</a:t>
                      </a:r>
                      <a:endParaRPr lang="en-US" sz="1000" b="1" dirty="0">
                        <a:solidFill>
                          <a:schemeClr val="bg1"/>
                        </a:solidFill>
                      </a:endParaRPr>
                    </a:p>
                  </a:txBody>
                  <a:tcPr anchor="ctr">
                    <a:solidFill>
                      <a:srgbClr val="204056">
                        <a:alpha val="82490"/>
                      </a:srgbClr>
                    </a:solidFill>
                  </a:tcPr>
                </a:tc>
                <a:tc>
                  <a:txBody>
                    <a:bodyPr/>
                    <a:lstStyle/>
                    <a:p>
                      <a:pPr algn="ctr"/>
                      <a:r>
                        <a:rPr lang="en-US" sz="1000" b="1" dirty="0" err="1">
                          <a:solidFill>
                            <a:schemeClr val="bg1"/>
                          </a:solidFill>
                        </a:rPr>
                        <a:t>source_count</a:t>
                      </a:r>
                      <a:endParaRPr lang="en-US" sz="1000" b="1" dirty="0">
                        <a:solidFill>
                          <a:schemeClr val="bg1"/>
                        </a:solidFill>
                      </a:endParaRPr>
                    </a:p>
                  </a:txBody>
                  <a:tcPr anchor="ctr">
                    <a:solidFill>
                      <a:srgbClr val="204056">
                        <a:alpha val="82490"/>
                      </a:srgbClr>
                    </a:solidFill>
                  </a:tcPr>
                </a:tc>
                <a:extLst>
                  <a:ext uri="{0D108BD9-81ED-4DB2-BD59-A6C34878D82A}">
                    <a16:rowId xmlns:a16="http://schemas.microsoft.com/office/drawing/2014/main" val="3541489185"/>
                  </a:ext>
                </a:extLst>
              </a:tr>
              <a:tr h="412335">
                <a:tc>
                  <a:txBody>
                    <a:bodyPr/>
                    <a:lstStyle/>
                    <a:p>
                      <a:pPr algn="ctr"/>
                      <a:r>
                        <a:rPr lang="en-US" sz="1000"/>
                        <a:t>nytimes</a:t>
                      </a:r>
                    </a:p>
                  </a:txBody>
                  <a:tcPr anchor="ctr"/>
                </a:tc>
                <a:tc>
                  <a:txBody>
                    <a:bodyPr/>
                    <a:lstStyle/>
                    <a:p>
                      <a:pPr algn="ctr"/>
                      <a:r>
                        <a:rPr lang="en-US" sz="1000" dirty="0"/>
                        <a:t>1349</a:t>
                      </a:r>
                    </a:p>
                  </a:txBody>
                  <a:tcPr anchor="ctr"/>
                </a:tc>
                <a:extLst>
                  <a:ext uri="{0D108BD9-81ED-4DB2-BD59-A6C34878D82A}">
                    <a16:rowId xmlns:a16="http://schemas.microsoft.com/office/drawing/2014/main" val="130813471"/>
                  </a:ext>
                </a:extLst>
              </a:tr>
              <a:tr h="412335">
                <a:tc>
                  <a:txBody>
                    <a:bodyPr/>
                    <a:lstStyle/>
                    <a:p>
                      <a:pPr algn="ctr"/>
                      <a:r>
                        <a:rPr lang="en-US" sz="1000"/>
                        <a:t>buzzfeed</a:t>
                      </a:r>
                    </a:p>
                  </a:txBody>
                  <a:tcPr anchor="ctr"/>
                </a:tc>
                <a:tc>
                  <a:txBody>
                    <a:bodyPr/>
                    <a:lstStyle/>
                    <a:p>
                      <a:pPr algn="ctr"/>
                      <a:r>
                        <a:rPr lang="en-US" sz="1000" dirty="0"/>
                        <a:t>1198</a:t>
                      </a:r>
                    </a:p>
                  </a:txBody>
                  <a:tcPr anchor="ctr"/>
                </a:tc>
                <a:extLst>
                  <a:ext uri="{0D108BD9-81ED-4DB2-BD59-A6C34878D82A}">
                    <a16:rowId xmlns:a16="http://schemas.microsoft.com/office/drawing/2014/main" val="1090268699"/>
                  </a:ext>
                </a:extLst>
              </a:tr>
              <a:tr h="412335">
                <a:tc>
                  <a:txBody>
                    <a:bodyPr/>
                    <a:lstStyle/>
                    <a:p>
                      <a:pPr algn="ctr"/>
                      <a:r>
                        <a:rPr lang="en-US" sz="1000"/>
                        <a:t>medium</a:t>
                      </a:r>
                    </a:p>
                  </a:txBody>
                  <a:tcPr anchor="ctr"/>
                </a:tc>
                <a:tc>
                  <a:txBody>
                    <a:bodyPr/>
                    <a:lstStyle/>
                    <a:p>
                      <a:pPr algn="ctr"/>
                      <a:r>
                        <a:rPr lang="en-US" sz="1000" dirty="0"/>
                        <a:t>1178</a:t>
                      </a:r>
                    </a:p>
                  </a:txBody>
                  <a:tcPr anchor="ctr"/>
                </a:tc>
                <a:extLst>
                  <a:ext uri="{0D108BD9-81ED-4DB2-BD59-A6C34878D82A}">
                    <a16:rowId xmlns:a16="http://schemas.microsoft.com/office/drawing/2014/main" val="61989320"/>
                  </a:ext>
                </a:extLst>
              </a:tr>
              <a:tr h="412335">
                <a:tc>
                  <a:txBody>
                    <a:bodyPr/>
                    <a:lstStyle/>
                    <a:p>
                      <a:pPr algn="ctr"/>
                      <a:r>
                        <a:rPr lang="en-US" sz="1000" dirty="0"/>
                        <a:t>email</a:t>
                      </a:r>
                    </a:p>
                  </a:txBody>
                  <a:tcPr anchor="ctr"/>
                </a:tc>
                <a:tc>
                  <a:txBody>
                    <a:bodyPr/>
                    <a:lstStyle/>
                    <a:p>
                      <a:pPr algn="ctr"/>
                      <a:r>
                        <a:rPr lang="en-US" sz="1000" dirty="0"/>
                        <a:t>865</a:t>
                      </a:r>
                    </a:p>
                  </a:txBody>
                  <a:tcPr anchor="ctr"/>
                </a:tc>
                <a:extLst>
                  <a:ext uri="{0D108BD9-81ED-4DB2-BD59-A6C34878D82A}">
                    <a16:rowId xmlns:a16="http://schemas.microsoft.com/office/drawing/2014/main" val="2040885024"/>
                  </a:ext>
                </a:extLst>
              </a:tr>
              <a:tr h="412335">
                <a:tc>
                  <a:txBody>
                    <a:bodyPr/>
                    <a:lstStyle/>
                    <a:p>
                      <a:pPr algn="ctr"/>
                      <a:r>
                        <a:rPr lang="en-US" sz="1000"/>
                        <a:t>facebook</a:t>
                      </a:r>
                    </a:p>
                  </a:txBody>
                  <a:tcPr anchor="ctr"/>
                </a:tc>
                <a:tc>
                  <a:txBody>
                    <a:bodyPr/>
                    <a:lstStyle/>
                    <a:p>
                      <a:pPr algn="ctr"/>
                      <a:r>
                        <a:rPr lang="en-US" sz="1000" dirty="0"/>
                        <a:t>558</a:t>
                      </a:r>
                    </a:p>
                  </a:txBody>
                  <a:tcPr anchor="ctr"/>
                </a:tc>
                <a:extLst>
                  <a:ext uri="{0D108BD9-81ED-4DB2-BD59-A6C34878D82A}">
                    <a16:rowId xmlns:a16="http://schemas.microsoft.com/office/drawing/2014/main" val="1303384779"/>
                  </a:ext>
                </a:extLst>
              </a:tr>
              <a:tr h="412335">
                <a:tc>
                  <a:txBody>
                    <a:bodyPr/>
                    <a:lstStyle/>
                    <a:p>
                      <a:pPr algn="ctr"/>
                      <a:r>
                        <a:rPr lang="en-US" sz="1000"/>
                        <a:t>google</a:t>
                      </a:r>
                    </a:p>
                  </a:txBody>
                  <a:tcPr anchor="ctr"/>
                </a:tc>
                <a:tc>
                  <a:txBody>
                    <a:bodyPr/>
                    <a:lstStyle/>
                    <a:p>
                      <a:pPr algn="ctr"/>
                      <a:r>
                        <a:rPr lang="en-US" sz="1000" dirty="0"/>
                        <a:t>544</a:t>
                      </a:r>
                    </a:p>
                  </a:txBody>
                  <a:tcPr anchor="ctr"/>
                </a:tc>
                <a:extLst>
                  <a:ext uri="{0D108BD9-81ED-4DB2-BD59-A6C34878D82A}">
                    <a16:rowId xmlns:a16="http://schemas.microsoft.com/office/drawing/2014/main" val="2532085966"/>
                  </a:ext>
                </a:extLst>
              </a:tr>
            </a:tbl>
          </a:graphicData>
        </a:graphic>
      </p:graphicFrame>
      <p:sp>
        <p:nvSpPr>
          <p:cNvPr id="7" name="Rectangle 6"/>
          <p:cNvSpPr/>
          <p:nvPr/>
        </p:nvSpPr>
        <p:spPr>
          <a:xfrm>
            <a:off x="177975" y="1095110"/>
            <a:ext cx="5615092" cy="541432"/>
          </a:xfrm>
          <a:prstGeom prst="rect">
            <a:avLst/>
          </a:prstGeom>
          <a:solidFill>
            <a:schemeClr val="bg1"/>
          </a:solidFill>
          <a:ln w="9525">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UTM parameters are a way of tracking visits to a </a:t>
            </a:r>
            <a:r>
              <a:rPr lang="en-US" sz="1200" dirty="0" smtClean="0">
                <a:solidFill>
                  <a:schemeClr val="tx1"/>
                </a:solidFill>
              </a:rPr>
              <a:t>website.</a:t>
            </a:r>
            <a:r>
              <a:rPr lang="en-US" sz="1200" dirty="0" smtClean="0"/>
              <a:t>.</a:t>
            </a:r>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92383" y="292625"/>
            <a:ext cx="8520600" cy="837600"/>
          </a:xfrm>
          <a:prstGeom prst="rect">
            <a:avLst/>
          </a:prstGeom>
          <a:noFill/>
          <a:ln>
            <a:noFill/>
          </a:ln>
        </p:spPr>
        <p:txBody>
          <a:bodyPr spcFirstLastPara="1" wrap="square" lIns="91425" tIns="91425" rIns="91425" bIns="91425" anchor="b" anchorCtr="0">
            <a:noAutofit/>
          </a:bodyPr>
          <a:lstStyle/>
          <a:p>
            <a:pPr lvl="0">
              <a:defRPr/>
            </a:pPr>
            <a:r>
              <a:rPr lang="en-US" sz="1800" b="1" dirty="0">
                <a:solidFill>
                  <a:srgbClr val="295269"/>
                </a:solidFill>
                <a:latin typeface="Roboto"/>
                <a:ea typeface="Roboto"/>
                <a:cs typeface="Roboto"/>
                <a:sym typeface="Roboto"/>
              </a:rPr>
              <a:t>1.3 Which source is used for which campaign?</a:t>
            </a:r>
          </a:p>
          <a:p>
            <a:pPr lvl="0">
              <a:defRPr/>
            </a:pPr>
            <a:r>
              <a:rPr lang="en-US" sz="1800" b="1" dirty="0">
                <a:solidFill>
                  <a:srgbClr val="295269"/>
                </a:solidFill>
                <a:latin typeface="Roboto"/>
                <a:ea typeface="Roboto"/>
                <a:cs typeface="Roboto"/>
                <a:sym typeface="Roboto"/>
              </a:rPr>
              <a:t>1.4 What pages are on the </a:t>
            </a:r>
            <a:r>
              <a:rPr lang="en-US" sz="1800" b="1" dirty="0" err="1">
                <a:solidFill>
                  <a:srgbClr val="295269"/>
                </a:solidFill>
                <a:latin typeface="Roboto"/>
                <a:ea typeface="Roboto"/>
                <a:cs typeface="Roboto"/>
                <a:sym typeface="Roboto"/>
              </a:rPr>
              <a:t>CoolTShirt</a:t>
            </a:r>
            <a:r>
              <a:rPr lang="en-US" sz="1800" b="1" dirty="0">
                <a:solidFill>
                  <a:srgbClr val="295269"/>
                </a:solidFill>
                <a:latin typeface="Roboto"/>
                <a:ea typeface="Roboto"/>
                <a:cs typeface="Roboto"/>
                <a:sym typeface="Roboto"/>
              </a:rPr>
              <a:t> website?</a:t>
            </a:r>
          </a:p>
        </p:txBody>
      </p:sp>
      <p:sp>
        <p:nvSpPr>
          <p:cNvPr id="331" name="Shape 331"/>
          <p:cNvSpPr txBox="1"/>
          <p:nvPr/>
        </p:nvSpPr>
        <p:spPr>
          <a:xfrm>
            <a:off x="177975" y="1201325"/>
            <a:ext cx="5847324" cy="1157358"/>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90500" algn="l" defTabSz="914400" rtl="0" eaLnBrk="1" fontAlgn="auto" latinLnBrk="0" hangingPunct="1">
              <a:lnSpc>
                <a:spcPct val="115000"/>
              </a:lnSpc>
              <a:spcBef>
                <a:spcPts val="0"/>
              </a:spcBef>
              <a:spcAft>
                <a:spcPts val="0"/>
              </a:spcAft>
              <a:buClr>
                <a:srgbClr val="000000"/>
              </a:buClr>
              <a:buSzPts val="1200"/>
              <a:buFont typeface="Arial"/>
              <a:buChar char="●"/>
              <a:tabLst/>
              <a:defRPr/>
            </a:pPr>
            <a:r>
              <a:rPr kumimoji="0" lang="en" sz="1200" b="0" i="0" u="none" strike="noStrike" kern="0" cap="none" spc="0" normalizeH="0" baseline="0" noProof="0" dirty="0" smtClean="0">
                <a:ln>
                  <a:noFill/>
                </a:ln>
                <a:solidFill>
                  <a:srgbClr val="000000"/>
                </a:solidFill>
                <a:effectLst/>
                <a:uLnTx/>
                <a:uFillTx/>
                <a:latin typeface="+mn-lt"/>
                <a:ea typeface="Roboto"/>
                <a:cs typeface="Roboto"/>
                <a:sym typeface="Roboto"/>
              </a:rPr>
              <a:t>Here we can see relationships between source and campaigns.</a:t>
            </a:r>
          </a:p>
          <a:p>
            <a:pPr marL="171450" marR="0" lvl="0" indent="-190500" algn="l" defTabSz="914400" rtl="0" eaLnBrk="1" fontAlgn="auto" latinLnBrk="0" hangingPunct="1">
              <a:lnSpc>
                <a:spcPct val="115000"/>
              </a:lnSpc>
              <a:spcBef>
                <a:spcPts val="0"/>
              </a:spcBef>
              <a:spcAft>
                <a:spcPts val="0"/>
              </a:spcAft>
              <a:buClr>
                <a:srgbClr val="000000"/>
              </a:buClr>
              <a:buSzPts val="1200"/>
              <a:buFont typeface="Arial"/>
              <a:buChar char="●"/>
              <a:tabLst/>
              <a:defRPr/>
            </a:pPr>
            <a:endParaRPr kumimoji="0" lang="en" sz="1200" b="0" i="0" u="none" strike="noStrike" kern="0" cap="none" spc="0" normalizeH="0" baseline="0" noProof="0" dirty="0" smtClean="0">
              <a:ln>
                <a:noFill/>
              </a:ln>
              <a:solidFill>
                <a:srgbClr val="000000"/>
              </a:solidFill>
              <a:effectLst/>
              <a:uLnTx/>
              <a:uFillTx/>
              <a:latin typeface="+mn-lt"/>
              <a:ea typeface="Roboto"/>
              <a:cs typeface="Roboto"/>
              <a:sym typeface="Roboto"/>
            </a:endParaRPr>
          </a:p>
          <a:p>
            <a:pPr marL="171450" marR="0" lvl="0" indent="-190500" algn="l" defTabSz="914400" rtl="0" eaLnBrk="1" fontAlgn="auto" latinLnBrk="0" hangingPunct="1">
              <a:lnSpc>
                <a:spcPct val="115000"/>
              </a:lnSpc>
              <a:spcBef>
                <a:spcPts val="0"/>
              </a:spcBef>
              <a:spcAft>
                <a:spcPts val="0"/>
              </a:spcAft>
              <a:buClr>
                <a:srgbClr val="000000"/>
              </a:buClr>
              <a:buSzPts val="1200"/>
              <a:buFont typeface="Arial"/>
              <a:buChar char="●"/>
              <a:tabLst/>
              <a:defRPr/>
            </a:pPr>
            <a:r>
              <a:rPr lang="en" sz="1200" dirty="0" smtClean="0">
                <a:latin typeface="+mn-lt"/>
                <a:ea typeface="Roboto"/>
                <a:cs typeface="Roboto"/>
                <a:sym typeface="Roboto"/>
              </a:rPr>
              <a:t>CoolTshirt website has 4 pages for customers to go through: landing page, shoping cart, checkout and purchase, that we will be analysing further</a:t>
            </a:r>
            <a:r>
              <a:rPr lang="en" sz="1200" dirty="0" smtClean="0">
                <a:latin typeface="Roboto"/>
                <a:ea typeface="Roboto"/>
                <a:cs typeface="Roboto"/>
                <a:sym typeface="Roboto"/>
              </a:rPr>
              <a:t>.</a:t>
            </a:r>
            <a:endParaRPr kumimoji="0" sz="1200" b="0" i="0" u="none" strike="noStrike" kern="0" cap="none" spc="0" normalizeH="0" baseline="0" noProof="0" dirty="0">
              <a:ln>
                <a:noFill/>
              </a:ln>
              <a:solidFill>
                <a:srgbClr val="000000"/>
              </a:solidFill>
              <a:effectLst/>
              <a:uLnTx/>
              <a:uFillTx/>
              <a:latin typeface="Roboto"/>
              <a:ea typeface="Roboto"/>
              <a:cs typeface="Roboto"/>
              <a:sym typeface="Roboto"/>
            </a:endParaRPr>
          </a:p>
        </p:txBody>
      </p:sp>
      <p:graphicFrame>
        <p:nvGraphicFramePr>
          <p:cNvPr id="2" name="Table 1"/>
          <p:cNvGraphicFramePr>
            <a:graphicFrameLocks noGrp="1"/>
          </p:cNvGraphicFramePr>
          <p:nvPr>
            <p:extLst>
              <p:ext uri="{D42A27DB-BD31-4B8C-83A1-F6EECF244321}">
                <p14:modId xmlns:p14="http://schemas.microsoft.com/office/powerpoint/2010/main" val="1442993055"/>
              </p:ext>
            </p:extLst>
          </p:nvPr>
        </p:nvGraphicFramePr>
        <p:xfrm>
          <a:off x="6127003" y="1201325"/>
          <a:ext cx="2884850" cy="3761380"/>
        </p:xfrm>
        <a:graphic>
          <a:graphicData uri="http://schemas.openxmlformats.org/drawingml/2006/table">
            <a:tbl>
              <a:tblPr>
                <a:noFill/>
                <a:tableStyleId>{8628B589-4659-4227-9C68-565DD4A46BFE}</a:tableStyleId>
              </a:tblPr>
              <a:tblGrid>
                <a:gridCol w="1922079">
                  <a:extLst>
                    <a:ext uri="{9D8B030D-6E8A-4147-A177-3AD203B41FA5}">
                      <a16:colId xmlns:a16="http://schemas.microsoft.com/office/drawing/2014/main" val="398762145"/>
                    </a:ext>
                  </a:extLst>
                </a:gridCol>
                <a:gridCol w="962771">
                  <a:extLst>
                    <a:ext uri="{9D8B030D-6E8A-4147-A177-3AD203B41FA5}">
                      <a16:colId xmlns:a16="http://schemas.microsoft.com/office/drawing/2014/main" val="4046642706"/>
                    </a:ext>
                  </a:extLst>
                </a:gridCol>
              </a:tblGrid>
              <a:tr h="438191">
                <a:tc>
                  <a:txBody>
                    <a:bodyPr/>
                    <a:lstStyle/>
                    <a:p>
                      <a:pPr algn="ctr"/>
                      <a:r>
                        <a:rPr lang="en-US" sz="1000" b="1" dirty="0" err="1">
                          <a:solidFill>
                            <a:schemeClr val="bg1"/>
                          </a:solidFill>
                        </a:rPr>
                        <a:t>utm_campaign</a:t>
                      </a:r>
                      <a:endParaRPr lang="en-US" sz="1000" b="1" dirty="0">
                        <a:solidFill>
                          <a:schemeClr val="bg1"/>
                        </a:solidFill>
                      </a:endParaRPr>
                    </a:p>
                  </a:txBody>
                  <a:tcPr anchor="ctr">
                    <a:solidFill>
                      <a:srgbClr val="204056">
                        <a:alpha val="82490"/>
                      </a:srgbClr>
                    </a:solidFill>
                  </a:tcPr>
                </a:tc>
                <a:tc>
                  <a:txBody>
                    <a:bodyPr/>
                    <a:lstStyle/>
                    <a:p>
                      <a:pPr algn="ctr"/>
                      <a:r>
                        <a:rPr lang="en-US" sz="1000" b="1" dirty="0" err="1">
                          <a:solidFill>
                            <a:schemeClr val="bg1"/>
                          </a:solidFill>
                        </a:rPr>
                        <a:t>utm_source</a:t>
                      </a:r>
                      <a:endParaRPr lang="en-US" sz="1000" b="1" dirty="0">
                        <a:solidFill>
                          <a:schemeClr val="bg1"/>
                        </a:solidFill>
                      </a:endParaRPr>
                    </a:p>
                  </a:txBody>
                  <a:tcPr anchor="ctr">
                    <a:solidFill>
                      <a:srgbClr val="204056">
                        <a:alpha val="82490"/>
                      </a:srgbClr>
                    </a:solidFill>
                  </a:tcPr>
                </a:tc>
                <a:extLst>
                  <a:ext uri="{0D108BD9-81ED-4DB2-BD59-A6C34878D82A}">
                    <a16:rowId xmlns:a16="http://schemas.microsoft.com/office/drawing/2014/main" val="2008610939"/>
                  </a:ext>
                </a:extLst>
              </a:tr>
              <a:tr h="398352">
                <a:tc>
                  <a:txBody>
                    <a:bodyPr/>
                    <a:lstStyle/>
                    <a:p>
                      <a:pPr algn="ctr"/>
                      <a:r>
                        <a:rPr lang="en-US" sz="1000" dirty="0"/>
                        <a:t>cool-</a:t>
                      </a:r>
                      <a:r>
                        <a:rPr lang="en-US" sz="1000" dirty="0" err="1"/>
                        <a:t>tshirts</a:t>
                      </a:r>
                      <a:r>
                        <a:rPr lang="en-US" sz="1000" dirty="0"/>
                        <a:t>-search</a:t>
                      </a:r>
                    </a:p>
                  </a:txBody>
                  <a:tcPr anchor="ctr"/>
                </a:tc>
                <a:tc>
                  <a:txBody>
                    <a:bodyPr/>
                    <a:lstStyle/>
                    <a:p>
                      <a:pPr algn="ctr"/>
                      <a:r>
                        <a:rPr lang="en-US" sz="1000"/>
                        <a:t>google</a:t>
                      </a:r>
                    </a:p>
                  </a:txBody>
                  <a:tcPr anchor="ctr"/>
                </a:tc>
                <a:extLst>
                  <a:ext uri="{0D108BD9-81ED-4DB2-BD59-A6C34878D82A}">
                    <a16:rowId xmlns:a16="http://schemas.microsoft.com/office/drawing/2014/main" val="1547026116"/>
                  </a:ext>
                </a:extLst>
              </a:tr>
              <a:tr h="398352">
                <a:tc>
                  <a:txBody>
                    <a:bodyPr/>
                    <a:lstStyle/>
                    <a:p>
                      <a:pPr algn="ctr"/>
                      <a:r>
                        <a:rPr lang="en-US" sz="1000" dirty="0"/>
                        <a:t>getting-to-know-cool-</a:t>
                      </a:r>
                      <a:r>
                        <a:rPr lang="en-US" sz="1000" dirty="0" err="1"/>
                        <a:t>tshirts</a:t>
                      </a:r>
                      <a:endParaRPr lang="en-US" sz="1000" dirty="0"/>
                    </a:p>
                  </a:txBody>
                  <a:tcPr anchor="ctr"/>
                </a:tc>
                <a:tc>
                  <a:txBody>
                    <a:bodyPr/>
                    <a:lstStyle/>
                    <a:p>
                      <a:pPr algn="ctr"/>
                      <a:r>
                        <a:rPr lang="en-US" sz="1000"/>
                        <a:t>nytimes</a:t>
                      </a:r>
                    </a:p>
                  </a:txBody>
                  <a:tcPr anchor="ctr"/>
                </a:tc>
                <a:extLst>
                  <a:ext uri="{0D108BD9-81ED-4DB2-BD59-A6C34878D82A}">
                    <a16:rowId xmlns:a16="http://schemas.microsoft.com/office/drawing/2014/main" val="379128235"/>
                  </a:ext>
                </a:extLst>
              </a:tr>
              <a:tr h="534725">
                <a:tc>
                  <a:txBody>
                    <a:bodyPr/>
                    <a:lstStyle/>
                    <a:p>
                      <a:pPr algn="ctr"/>
                      <a:r>
                        <a:rPr lang="en-US" sz="1000" dirty="0"/>
                        <a:t>interview-with-cool-</a:t>
                      </a:r>
                      <a:r>
                        <a:rPr lang="en-US" sz="1000" dirty="0" err="1"/>
                        <a:t>tshirts</a:t>
                      </a:r>
                      <a:r>
                        <a:rPr lang="en-US" sz="1000" dirty="0"/>
                        <a:t>-founder</a:t>
                      </a:r>
                    </a:p>
                  </a:txBody>
                  <a:tcPr anchor="ctr"/>
                </a:tc>
                <a:tc>
                  <a:txBody>
                    <a:bodyPr/>
                    <a:lstStyle/>
                    <a:p>
                      <a:pPr algn="ctr"/>
                      <a:r>
                        <a:rPr lang="en-US" sz="1000"/>
                        <a:t>medium</a:t>
                      </a:r>
                    </a:p>
                  </a:txBody>
                  <a:tcPr anchor="ctr"/>
                </a:tc>
                <a:extLst>
                  <a:ext uri="{0D108BD9-81ED-4DB2-BD59-A6C34878D82A}">
                    <a16:rowId xmlns:a16="http://schemas.microsoft.com/office/drawing/2014/main" val="2149853962"/>
                  </a:ext>
                </a:extLst>
              </a:tr>
              <a:tr h="398352">
                <a:tc>
                  <a:txBody>
                    <a:bodyPr/>
                    <a:lstStyle/>
                    <a:p>
                      <a:pPr algn="ctr"/>
                      <a:r>
                        <a:rPr lang="en-US" sz="1000" dirty="0"/>
                        <a:t>paid-search</a:t>
                      </a:r>
                    </a:p>
                  </a:txBody>
                  <a:tcPr anchor="ctr"/>
                </a:tc>
                <a:tc>
                  <a:txBody>
                    <a:bodyPr/>
                    <a:lstStyle/>
                    <a:p>
                      <a:pPr algn="ctr"/>
                      <a:r>
                        <a:rPr lang="en-US" sz="1000" dirty="0"/>
                        <a:t>google</a:t>
                      </a:r>
                    </a:p>
                  </a:txBody>
                  <a:tcPr anchor="ctr"/>
                </a:tc>
                <a:extLst>
                  <a:ext uri="{0D108BD9-81ED-4DB2-BD59-A6C34878D82A}">
                    <a16:rowId xmlns:a16="http://schemas.microsoft.com/office/drawing/2014/main" val="3026747437"/>
                  </a:ext>
                </a:extLst>
              </a:tr>
              <a:tr h="398352">
                <a:tc>
                  <a:txBody>
                    <a:bodyPr/>
                    <a:lstStyle/>
                    <a:p>
                      <a:pPr algn="ctr"/>
                      <a:r>
                        <a:rPr lang="en-US" sz="1000" dirty="0" err="1"/>
                        <a:t>retargetting</a:t>
                      </a:r>
                      <a:r>
                        <a:rPr lang="en-US" sz="1000" dirty="0"/>
                        <a:t>-ad</a:t>
                      </a:r>
                    </a:p>
                  </a:txBody>
                  <a:tcPr anchor="ctr"/>
                </a:tc>
                <a:tc>
                  <a:txBody>
                    <a:bodyPr/>
                    <a:lstStyle/>
                    <a:p>
                      <a:pPr algn="ctr"/>
                      <a:r>
                        <a:rPr lang="en-US" sz="1000"/>
                        <a:t>facebook</a:t>
                      </a:r>
                    </a:p>
                  </a:txBody>
                  <a:tcPr anchor="ctr"/>
                </a:tc>
                <a:extLst>
                  <a:ext uri="{0D108BD9-81ED-4DB2-BD59-A6C34878D82A}">
                    <a16:rowId xmlns:a16="http://schemas.microsoft.com/office/drawing/2014/main" val="1013416603"/>
                  </a:ext>
                </a:extLst>
              </a:tr>
              <a:tr h="398352">
                <a:tc>
                  <a:txBody>
                    <a:bodyPr/>
                    <a:lstStyle/>
                    <a:p>
                      <a:pPr algn="ctr"/>
                      <a:r>
                        <a:rPr lang="en-US" sz="1000" dirty="0" err="1"/>
                        <a:t>retargetting</a:t>
                      </a:r>
                      <a:r>
                        <a:rPr lang="en-US" sz="1000" dirty="0"/>
                        <a:t>-campaign</a:t>
                      </a:r>
                    </a:p>
                  </a:txBody>
                  <a:tcPr anchor="ctr"/>
                </a:tc>
                <a:tc>
                  <a:txBody>
                    <a:bodyPr/>
                    <a:lstStyle/>
                    <a:p>
                      <a:pPr algn="ctr"/>
                      <a:r>
                        <a:rPr lang="en-US" sz="1000"/>
                        <a:t>email</a:t>
                      </a:r>
                    </a:p>
                  </a:txBody>
                  <a:tcPr anchor="ctr"/>
                </a:tc>
                <a:extLst>
                  <a:ext uri="{0D108BD9-81ED-4DB2-BD59-A6C34878D82A}">
                    <a16:rowId xmlns:a16="http://schemas.microsoft.com/office/drawing/2014/main" val="2155521549"/>
                  </a:ext>
                </a:extLst>
              </a:tr>
              <a:tr h="398352">
                <a:tc>
                  <a:txBody>
                    <a:bodyPr/>
                    <a:lstStyle/>
                    <a:p>
                      <a:pPr algn="ctr"/>
                      <a:r>
                        <a:rPr lang="en-US" sz="1000" dirty="0"/>
                        <a:t>ten-crazy-cool-</a:t>
                      </a:r>
                      <a:r>
                        <a:rPr lang="en-US" sz="1000" dirty="0" err="1"/>
                        <a:t>tshirts</a:t>
                      </a:r>
                      <a:r>
                        <a:rPr lang="en-US" sz="1000" dirty="0"/>
                        <a:t>-facts</a:t>
                      </a:r>
                    </a:p>
                  </a:txBody>
                  <a:tcPr anchor="ctr"/>
                </a:tc>
                <a:tc>
                  <a:txBody>
                    <a:bodyPr/>
                    <a:lstStyle/>
                    <a:p>
                      <a:pPr algn="ctr"/>
                      <a:r>
                        <a:rPr lang="en-US" sz="1000" dirty="0" err="1"/>
                        <a:t>buzzfeed</a:t>
                      </a:r>
                      <a:endParaRPr lang="en-US" sz="1000" dirty="0"/>
                    </a:p>
                  </a:txBody>
                  <a:tcPr anchor="ctr"/>
                </a:tc>
                <a:extLst>
                  <a:ext uri="{0D108BD9-81ED-4DB2-BD59-A6C34878D82A}">
                    <a16:rowId xmlns:a16="http://schemas.microsoft.com/office/drawing/2014/main" val="1782612324"/>
                  </a:ext>
                </a:extLst>
              </a:tr>
              <a:tr h="398352">
                <a:tc>
                  <a:txBody>
                    <a:bodyPr/>
                    <a:lstStyle/>
                    <a:p>
                      <a:pPr algn="ctr"/>
                      <a:r>
                        <a:rPr lang="en-US" sz="1000"/>
                        <a:t>weekly-newsletter</a:t>
                      </a:r>
                    </a:p>
                  </a:txBody>
                  <a:tcPr anchor="ctr"/>
                </a:tc>
                <a:tc>
                  <a:txBody>
                    <a:bodyPr/>
                    <a:lstStyle/>
                    <a:p>
                      <a:pPr algn="ctr"/>
                      <a:r>
                        <a:rPr lang="en-US" sz="1000" dirty="0"/>
                        <a:t>email</a:t>
                      </a:r>
                    </a:p>
                  </a:txBody>
                  <a:tcPr anchor="ctr"/>
                </a:tc>
                <a:extLst>
                  <a:ext uri="{0D108BD9-81ED-4DB2-BD59-A6C34878D82A}">
                    <a16:rowId xmlns:a16="http://schemas.microsoft.com/office/drawing/2014/main" val="580518915"/>
                  </a:ext>
                </a:extLst>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val="2142639913"/>
              </p:ext>
            </p:extLst>
          </p:nvPr>
        </p:nvGraphicFramePr>
        <p:xfrm>
          <a:off x="4103220" y="2794733"/>
          <a:ext cx="1922079" cy="2167972"/>
        </p:xfrm>
        <a:graphic>
          <a:graphicData uri="http://schemas.openxmlformats.org/drawingml/2006/table">
            <a:tbl>
              <a:tblPr>
                <a:noFill/>
                <a:tableStyleId>{8628B589-4659-4227-9C68-565DD4A46BFE}</a:tableStyleId>
              </a:tblPr>
              <a:tblGrid>
                <a:gridCol w="1922079">
                  <a:extLst>
                    <a:ext uri="{9D8B030D-6E8A-4147-A177-3AD203B41FA5}">
                      <a16:colId xmlns:a16="http://schemas.microsoft.com/office/drawing/2014/main" val="4259480839"/>
                    </a:ext>
                  </a:extLst>
                </a:gridCol>
              </a:tblGrid>
              <a:tr h="438191">
                <a:tc>
                  <a:txBody>
                    <a:bodyPr/>
                    <a:lstStyle/>
                    <a:p>
                      <a:pPr algn="ctr"/>
                      <a:r>
                        <a:rPr lang="en-US" sz="1000" b="1" dirty="0" err="1">
                          <a:solidFill>
                            <a:schemeClr val="bg1"/>
                          </a:solidFill>
                        </a:rPr>
                        <a:t>page_name</a:t>
                      </a:r>
                      <a:endParaRPr lang="en-US" sz="1000" b="1" dirty="0">
                        <a:solidFill>
                          <a:schemeClr val="bg1"/>
                        </a:solidFill>
                      </a:endParaRPr>
                    </a:p>
                  </a:txBody>
                  <a:tcPr anchor="ctr">
                    <a:solidFill>
                      <a:srgbClr val="204056">
                        <a:alpha val="82490"/>
                      </a:srgbClr>
                    </a:solidFill>
                  </a:tcPr>
                </a:tc>
                <a:extLst>
                  <a:ext uri="{0D108BD9-81ED-4DB2-BD59-A6C34878D82A}">
                    <a16:rowId xmlns:a16="http://schemas.microsoft.com/office/drawing/2014/main" val="2594232187"/>
                  </a:ext>
                </a:extLst>
              </a:tr>
              <a:tr h="398352">
                <a:tc>
                  <a:txBody>
                    <a:bodyPr/>
                    <a:lstStyle/>
                    <a:p>
                      <a:pPr algn="ctr"/>
                      <a:r>
                        <a:rPr lang="en-US" sz="1000"/>
                        <a:t>1 - landing_page</a:t>
                      </a:r>
                    </a:p>
                  </a:txBody>
                  <a:tcPr anchor="ctr"/>
                </a:tc>
                <a:extLst>
                  <a:ext uri="{0D108BD9-81ED-4DB2-BD59-A6C34878D82A}">
                    <a16:rowId xmlns:a16="http://schemas.microsoft.com/office/drawing/2014/main" val="674950529"/>
                  </a:ext>
                </a:extLst>
              </a:tr>
              <a:tr h="398352">
                <a:tc>
                  <a:txBody>
                    <a:bodyPr/>
                    <a:lstStyle/>
                    <a:p>
                      <a:pPr algn="ctr"/>
                      <a:r>
                        <a:rPr lang="en-US" sz="1000"/>
                        <a:t>2 - shopping_cart</a:t>
                      </a:r>
                    </a:p>
                  </a:txBody>
                  <a:tcPr anchor="ctr"/>
                </a:tc>
                <a:extLst>
                  <a:ext uri="{0D108BD9-81ED-4DB2-BD59-A6C34878D82A}">
                    <a16:rowId xmlns:a16="http://schemas.microsoft.com/office/drawing/2014/main" val="3779367395"/>
                  </a:ext>
                </a:extLst>
              </a:tr>
              <a:tr h="534725">
                <a:tc>
                  <a:txBody>
                    <a:bodyPr/>
                    <a:lstStyle/>
                    <a:p>
                      <a:pPr algn="ctr"/>
                      <a:r>
                        <a:rPr lang="en-US" sz="1000"/>
                        <a:t>3 - checkout</a:t>
                      </a:r>
                    </a:p>
                  </a:txBody>
                  <a:tcPr anchor="ctr"/>
                </a:tc>
                <a:extLst>
                  <a:ext uri="{0D108BD9-81ED-4DB2-BD59-A6C34878D82A}">
                    <a16:rowId xmlns:a16="http://schemas.microsoft.com/office/drawing/2014/main" val="4043830557"/>
                  </a:ext>
                </a:extLst>
              </a:tr>
              <a:tr h="398352">
                <a:tc>
                  <a:txBody>
                    <a:bodyPr/>
                    <a:lstStyle/>
                    <a:p>
                      <a:pPr algn="ctr"/>
                      <a:r>
                        <a:rPr lang="en-US" sz="1000" dirty="0"/>
                        <a:t>4 - purchase</a:t>
                      </a:r>
                    </a:p>
                  </a:txBody>
                  <a:tcPr anchor="ctr"/>
                </a:tc>
                <a:extLst>
                  <a:ext uri="{0D108BD9-81ED-4DB2-BD59-A6C34878D82A}">
                    <a16:rowId xmlns:a16="http://schemas.microsoft.com/office/drawing/2014/main" val="3364308058"/>
                  </a:ext>
                </a:extLst>
              </a:tr>
            </a:tbl>
          </a:graphicData>
        </a:graphic>
      </p:graphicFrame>
    </p:spTree>
    <p:extLst>
      <p:ext uri="{BB962C8B-B14F-4D97-AF65-F5344CB8AC3E}">
        <p14:creationId xmlns:p14="http://schemas.microsoft.com/office/powerpoint/2010/main" val="10500647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4800" b="0" i="0" u="none" strike="noStrike" kern="0" cap="none" spc="0" normalizeH="0" baseline="0" noProof="0" dirty="0" smtClean="0">
                <a:ln>
                  <a:noFill/>
                </a:ln>
                <a:solidFill>
                  <a:srgbClr val="FFFFFF"/>
                </a:solidFill>
                <a:effectLst/>
                <a:uLnTx/>
                <a:uFillTx/>
                <a:latin typeface="Roboto Black"/>
                <a:ea typeface="Roboto Black"/>
                <a:cs typeface="Roboto Black"/>
                <a:sym typeface="Roboto Black"/>
              </a:rPr>
              <a:t>2. Users journey analysis</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828791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514199"/>
          </a:xfrm>
          <a:prstGeom prst="rect">
            <a:avLst/>
          </a:prstGeom>
          <a:noFill/>
          <a:ln>
            <a:noFill/>
          </a:ln>
        </p:spPr>
        <p:txBody>
          <a:bodyPr spcFirstLastPara="1" wrap="square" lIns="91425" tIns="91425" rIns="91425" bIns="91425" anchor="b" anchorCtr="0">
            <a:noAutofit/>
          </a:bodyPr>
          <a:lstStyle/>
          <a:p>
            <a:pPr lvl="0"/>
            <a:r>
              <a:rPr lang="en" sz="1800" b="1" dirty="0" smtClean="0">
                <a:solidFill>
                  <a:srgbClr val="295269"/>
                </a:solidFill>
                <a:latin typeface="Roboto"/>
                <a:ea typeface="Roboto"/>
                <a:cs typeface="Roboto"/>
                <a:sym typeface="Roboto"/>
              </a:rPr>
              <a:t>2.1 </a:t>
            </a:r>
            <a:r>
              <a:rPr lang="en-US" sz="1800" b="1" dirty="0">
                <a:solidFill>
                  <a:schemeClr val="accent5">
                    <a:lumMod val="50000"/>
                  </a:schemeClr>
                </a:solidFill>
                <a:latin typeface="Roboto" panose="020B0604020202020204" charset="0"/>
                <a:ea typeface="Roboto" panose="020B0604020202020204" charset="0"/>
              </a:rPr>
              <a:t>How many </a:t>
            </a:r>
            <a:r>
              <a:rPr lang="en-US" sz="1800" b="1" dirty="0" smtClean="0">
                <a:solidFill>
                  <a:schemeClr val="accent5">
                    <a:lumMod val="50000"/>
                  </a:schemeClr>
                </a:solidFill>
                <a:latin typeface="Roboto" panose="020B0604020202020204" charset="0"/>
                <a:ea typeface="Roboto" panose="020B0604020202020204" charset="0"/>
              </a:rPr>
              <a:t>first-touch attributions </a:t>
            </a:r>
            <a:r>
              <a:rPr lang="en-US" sz="1800" b="1" dirty="0">
                <a:solidFill>
                  <a:schemeClr val="accent5">
                    <a:lumMod val="50000"/>
                  </a:schemeClr>
                </a:solidFill>
                <a:latin typeface="Roboto" panose="020B0604020202020204" charset="0"/>
                <a:ea typeface="Roboto" panose="020B0604020202020204" charset="0"/>
              </a:rPr>
              <a:t>is each campaign responsible for</a:t>
            </a:r>
            <a:r>
              <a:rPr lang="en-US" sz="1800" b="1" dirty="0" smtClean="0">
                <a:solidFill>
                  <a:schemeClr val="accent5">
                    <a:lumMod val="50000"/>
                  </a:schemeClr>
                </a:solidFill>
                <a:latin typeface="Roboto" panose="020B0604020202020204" charset="0"/>
                <a:ea typeface="Roboto" panose="020B0604020202020204" charset="0"/>
              </a:rPr>
              <a:t>?</a:t>
            </a:r>
            <a:endParaRPr sz="1800" b="1" dirty="0">
              <a:solidFill>
                <a:srgbClr val="295269"/>
              </a:solidFill>
              <a:latin typeface="Roboto"/>
              <a:ea typeface="Roboto"/>
              <a:cs typeface="Roboto"/>
              <a:sym typeface="Roboto"/>
            </a:endParaRPr>
          </a:p>
        </p:txBody>
      </p:sp>
      <p:sp>
        <p:nvSpPr>
          <p:cNvPr id="331" name="Shape 331"/>
          <p:cNvSpPr txBox="1"/>
          <p:nvPr/>
        </p:nvSpPr>
        <p:spPr>
          <a:xfrm>
            <a:off x="177975" y="1201325"/>
            <a:ext cx="4920900" cy="242345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lvl="0">
              <a:lnSpc>
                <a:spcPct val="115000"/>
              </a:lnSpc>
              <a:buSzPts val="1200"/>
            </a:pPr>
            <a:r>
              <a:rPr lang="en" sz="1200" i="1" dirty="0" smtClean="0">
                <a:latin typeface="+mn-lt"/>
                <a:ea typeface="Roboto"/>
                <a:cs typeface="Roboto"/>
                <a:sym typeface="Roboto"/>
              </a:rPr>
              <a:t>First-touch attribution </a:t>
            </a:r>
            <a:r>
              <a:rPr lang="en-US" sz="1200" dirty="0" smtClean="0">
                <a:latin typeface="+mn-lt"/>
              </a:rPr>
              <a:t>only </a:t>
            </a:r>
            <a:r>
              <a:rPr lang="en-US" sz="1200" dirty="0">
                <a:latin typeface="+mn-lt"/>
              </a:rPr>
              <a:t>considers the first source for each customer. This is a good way of knowing how visitors initially discover a website</a:t>
            </a:r>
            <a:r>
              <a:rPr lang="en-US" sz="1200" dirty="0" smtClean="0">
                <a:latin typeface="+mn-lt"/>
              </a:rPr>
              <a:t>.</a:t>
            </a:r>
          </a:p>
          <a:p>
            <a:pPr lvl="0">
              <a:lnSpc>
                <a:spcPct val="115000"/>
              </a:lnSpc>
              <a:buSzPts val="1200"/>
            </a:pPr>
            <a:endParaRPr lang="en" sz="1200" dirty="0" smtClean="0">
              <a:latin typeface="+mn-lt"/>
              <a:ea typeface="Roboto"/>
              <a:cs typeface="Roboto"/>
              <a:sym typeface="Roboto"/>
            </a:endParaRPr>
          </a:p>
          <a:p>
            <a:pPr marL="171450" lvl="0" indent="-190500" rtl="0">
              <a:lnSpc>
                <a:spcPct val="115000"/>
              </a:lnSpc>
              <a:spcBef>
                <a:spcPts val="0"/>
              </a:spcBef>
              <a:spcAft>
                <a:spcPts val="0"/>
              </a:spcAft>
              <a:buSzPts val="1200"/>
              <a:buChar char="●"/>
            </a:pPr>
            <a:r>
              <a:rPr lang="en" sz="1200" dirty="0" smtClean="0">
                <a:latin typeface="+mn-lt"/>
                <a:ea typeface="Roboto"/>
                <a:cs typeface="Roboto"/>
                <a:sym typeface="Roboto"/>
              </a:rPr>
              <a:t>We can see, that most of the customers came to CoolTShirt website from  3 campaigns: ‘interview with cool tshirts founder’ (the most popular campaign), ‘getting to know cool tshirts’ and ‘ten crazy cool tshirts facts’. </a:t>
            </a:r>
          </a:p>
          <a:p>
            <a:pPr marL="171450" lvl="0" indent="-190500" rtl="0">
              <a:lnSpc>
                <a:spcPct val="115000"/>
              </a:lnSpc>
              <a:spcBef>
                <a:spcPts val="0"/>
              </a:spcBef>
              <a:spcAft>
                <a:spcPts val="0"/>
              </a:spcAft>
              <a:buSzPts val="1200"/>
              <a:buChar char="●"/>
            </a:pPr>
            <a:r>
              <a:rPr lang="en" sz="1200" dirty="0" smtClean="0">
                <a:latin typeface="+mn-lt"/>
                <a:ea typeface="Roboto"/>
                <a:cs typeface="Roboto"/>
                <a:sym typeface="Roboto"/>
              </a:rPr>
              <a:t>‘Cool tshirts search’ was least popular with signifficant difference in results from the other ones, so we should not concider this campaign for future major investments.</a:t>
            </a:r>
          </a:p>
        </p:txBody>
      </p:sp>
      <p:graphicFrame>
        <p:nvGraphicFramePr>
          <p:cNvPr id="332" name="Shape 332"/>
          <p:cNvGraphicFramePr/>
          <p:nvPr>
            <p:extLst>
              <p:ext uri="{D42A27DB-BD31-4B8C-83A1-F6EECF244321}">
                <p14:modId xmlns:p14="http://schemas.microsoft.com/office/powerpoint/2010/main" val="4107213764"/>
              </p:ext>
            </p:extLst>
          </p:nvPr>
        </p:nvGraphicFramePr>
        <p:xfrm>
          <a:off x="177975" y="3713870"/>
          <a:ext cx="4920900" cy="1219200"/>
        </p:xfrm>
        <a:graphic>
          <a:graphicData uri="http://schemas.openxmlformats.org/drawingml/2006/table">
            <a:tbl>
              <a:tblPr>
                <a:noFill/>
                <a:tableStyleId>{8628B589-4659-4227-9C68-565DD4A46BFE}</a:tableStyleId>
              </a:tblPr>
              <a:tblGrid>
                <a:gridCol w="2998005">
                  <a:extLst>
                    <a:ext uri="{9D8B030D-6E8A-4147-A177-3AD203B41FA5}">
                      <a16:colId xmlns:a16="http://schemas.microsoft.com/office/drawing/2014/main" val="20000"/>
                    </a:ext>
                  </a:extLst>
                </a:gridCol>
                <a:gridCol w="1922895">
                  <a:extLst>
                    <a:ext uri="{9D8B030D-6E8A-4147-A177-3AD203B41FA5}">
                      <a16:colId xmlns:a16="http://schemas.microsoft.com/office/drawing/2014/main" val="20001"/>
                    </a:ext>
                  </a:extLst>
                </a:gridCol>
              </a:tblGrid>
              <a:tr h="209288">
                <a:tc>
                  <a:txBody>
                    <a:bodyPr/>
                    <a:lstStyle/>
                    <a:p>
                      <a:pPr algn="ctr"/>
                      <a:r>
                        <a:rPr lang="en-US" sz="1000" b="1" dirty="0" err="1">
                          <a:solidFill>
                            <a:schemeClr val="bg1"/>
                          </a:solidFill>
                        </a:rPr>
                        <a:t>utm_campaign</a:t>
                      </a:r>
                      <a:endParaRPr lang="en-US" sz="1000" b="1" dirty="0">
                        <a:solidFill>
                          <a:schemeClr val="bg1"/>
                        </a:solidFill>
                      </a:endParaRP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tc>
                  <a:txBody>
                    <a:bodyPr/>
                    <a:lstStyle/>
                    <a:p>
                      <a:pPr algn="ctr"/>
                      <a:r>
                        <a:rPr lang="en-US" sz="1000" b="1" dirty="0" err="1">
                          <a:solidFill>
                            <a:schemeClr val="bg1"/>
                          </a:solidFill>
                        </a:rPr>
                        <a:t>first_touch_campaign_count</a:t>
                      </a:r>
                      <a:endParaRPr lang="en-US" sz="1000" b="1" dirty="0">
                        <a:solidFill>
                          <a:schemeClr val="bg1"/>
                        </a:solidFill>
                      </a:endParaRP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209288">
                <a:tc>
                  <a:txBody>
                    <a:bodyPr/>
                    <a:lstStyle/>
                    <a:p>
                      <a:pPr algn="ctr"/>
                      <a:r>
                        <a:rPr lang="en-US" sz="1000" dirty="0"/>
                        <a:t>interview-with-cool-</a:t>
                      </a:r>
                      <a:r>
                        <a:rPr lang="en-US" sz="1000" dirty="0" err="1"/>
                        <a:t>tshirts</a:t>
                      </a:r>
                      <a:r>
                        <a:rPr lang="en-US" sz="1000" dirty="0"/>
                        <a:t>-founder</a:t>
                      </a:r>
                    </a:p>
                  </a:txBody>
                  <a:tcPr anchor="ctr">
                    <a:lnT w="9525" cap="flat" cmpd="sng">
                      <a:solidFill>
                        <a:srgbClr val="9E9E9E"/>
                      </a:solidFill>
                      <a:prstDash val="solid"/>
                      <a:round/>
                      <a:headEnd type="none" w="sm" len="sm"/>
                      <a:tailEnd type="none" w="sm" len="sm"/>
                    </a:lnT>
                  </a:tcPr>
                </a:tc>
                <a:tc>
                  <a:txBody>
                    <a:bodyPr/>
                    <a:lstStyle/>
                    <a:p>
                      <a:pPr algn="ctr"/>
                      <a:r>
                        <a:rPr lang="en-US" sz="1000" dirty="0"/>
                        <a:t>622</a:t>
                      </a:r>
                    </a:p>
                  </a:txBody>
                  <a:tcPr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209288">
                <a:tc>
                  <a:txBody>
                    <a:bodyPr/>
                    <a:lstStyle/>
                    <a:p>
                      <a:pPr algn="ctr"/>
                      <a:r>
                        <a:rPr lang="en-US" sz="1000"/>
                        <a:t>getting-to-know-cool-tshirts</a:t>
                      </a:r>
                    </a:p>
                  </a:txBody>
                  <a:tcPr anchor="ctr"/>
                </a:tc>
                <a:tc>
                  <a:txBody>
                    <a:bodyPr/>
                    <a:lstStyle/>
                    <a:p>
                      <a:pPr algn="ctr"/>
                      <a:r>
                        <a:rPr lang="en-US" sz="1000" dirty="0"/>
                        <a:t>612</a:t>
                      </a:r>
                    </a:p>
                  </a:txBody>
                  <a:tcPr anchor="ctr"/>
                </a:tc>
                <a:extLst>
                  <a:ext uri="{0D108BD9-81ED-4DB2-BD59-A6C34878D82A}">
                    <a16:rowId xmlns:a16="http://schemas.microsoft.com/office/drawing/2014/main" val="10002"/>
                  </a:ext>
                </a:extLst>
              </a:tr>
              <a:tr h="209288">
                <a:tc>
                  <a:txBody>
                    <a:bodyPr/>
                    <a:lstStyle/>
                    <a:p>
                      <a:pPr algn="ctr"/>
                      <a:r>
                        <a:rPr lang="en-US" sz="1000"/>
                        <a:t>ten-crazy-cool-tshirts-facts</a:t>
                      </a:r>
                    </a:p>
                  </a:txBody>
                  <a:tcPr anchor="ctr"/>
                </a:tc>
                <a:tc>
                  <a:txBody>
                    <a:bodyPr/>
                    <a:lstStyle/>
                    <a:p>
                      <a:pPr algn="ctr"/>
                      <a:r>
                        <a:rPr lang="en-US" sz="1000" dirty="0"/>
                        <a:t>576</a:t>
                      </a:r>
                    </a:p>
                  </a:txBody>
                  <a:tcPr anchor="ctr"/>
                </a:tc>
                <a:extLst>
                  <a:ext uri="{0D108BD9-81ED-4DB2-BD59-A6C34878D82A}">
                    <a16:rowId xmlns:a16="http://schemas.microsoft.com/office/drawing/2014/main" val="10003"/>
                  </a:ext>
                </a:extLst>
              </a:tr>
              <a:tr h="209288">
                <a:tc>
                  <a:txBody>
                    <a:bodyPr/>
                    <a:lstStyle/>
                    <a:p>
                      <a:pPr algn="ctr"/>
                      <a:r>
                        <a:rPr lang="en-US" sz="1000"/>
                        <a:t>cool-tshirts-search</a:t>
                      </a:r>
                    </a:p>
                  </a:txBody>
                  <a:tcPr anchor="ctr"/>
                </a:tc>
                <a:tc>
                  <a:txBody>
                    <a:bodyPr/>
                    <a:lstStyle/>
                    <a:p>
                      <a:pPr algn="ctr"/>
                      <a:r>
                        <a:rPr lang="en-US" sz="1000" dirty="0"/>
                        <a:t>169</a:t>
                      </a:r>
                    </a:p>
                  </a:txBody>
                  <a:tcPr anchor="ctr"/>
                </a:tc>
                <a:extLst>
                  <a:ext uri="{0D108BD9-81ED-4DB2-BD59-A6C34878D82A}">
                    <a16:rowId xmlns:a16="http://schemas.microsoft.com/office/drawing/2014/main" val="10004"/>
                  </a:ext>
                </a:extLst>
              </a:tr>
            </a:tbl>
          </a:graphicData>
        </a:graphic>
      </p:graphicFrame>
      <p:sp>
        <p:nvSpPr>
          <p:cNvPr id="2" name="Rectangle 1"/>
          <p:cNvSpPr/>
          <p:nvPr/>
        </p:nvSpPr>
        <p:spPr>
          <a:xfrm>
            <a:off x="5214425" y="1201325"/>
            <a:ext cx="3617875" cy="2235881"/>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solidFill>
                  <a:schemeClr val="tx1"/>
                </a:solidFill>
                <a:latin typeface="Roboto" panose="020B0604020202020204" charset="0"/>
                <a:ea typeface="Roboto" panose="020B0604020202020204" charset="0"/>
              </a:rPr>
              <a:t>WITH </a:t>
            </a:r>
            <a:r>
              <a:rPr lang="en-US" sz="900" dirty="0" err="1">
                <a:solidFill>
                  <a:schemeClr val="tx1"/>
                </a:solidFill>
                <a:latin typeface="Roboto" panose="020B0604020202020204" charset="0"/>
                <a:ea typeface="Roboto" panose="020B0604020202020204" charset="0"/>
              </a:rPr>
              <a:t>first_touch</a:t>
            </a:r>
            <a:r>
              <a:rPr lang="en-US" sz="900" dirty="0">
                <a:solidFill>
                  <a:schemeClr val="tx1"/>
                </a:solidFill>
                <a:latin typeface="Roboto" panose="020B0604020202020204" charset="0"/>
                <a:ea typeface="Roboto" panose="020B0604020202020204" charset="0"/>
              </a:rPr>
              <a:t> AS (</a:t>
            </a:r>
          </a:p>
          <a:p>
            <a:r>
              <a:rPr lang="en-US" sz="900" dirty="0">
                <a:solidFill>
                  <a:schemeClr val="tx1"/>
                </a:solidFill>
                <a:latin typeface="Roboto" panose="020B0604020202020204" charset="0"/>
                <a:ea typeface="Roboto" panose="020B0604020202020204" charset="0"/>
              </a:rPr>
              <a:t>    SELECT </a:t>
            </a:r>
            <a:r>
              <a:rPr lang="en-US" sz="900" dirty="0" err="1">
                <a:solidFill>
                  <a:schemeClr val="tx1"/>
                </a:solidFill>
                <a:latin typeface="Roboto" panose="020B0604020202020204" charset="0"/>
                <a:ea typeface="Roboto" panose="020B0604020202020204" charset="0"/>
              </a:rPr>
              <a:t>user_id</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        MIN(timestamp) as </a:t>
            </a:r>
            <a:r>
              <a:rPr lang="en-US" sz="900" dirty="0" err="1">
                <a:solidFill>
                  <a:schemeClr val="tx1"/>
                </a:solidFill>
                <a:latin typeface="Roboto" panose="020B0604020202020204" charset="0"/>
                <a:ea typeface="Roboto" panose="020B0604020202020204" charset="0"/>
              </a:rPr>
              <a:t>first_touch_at</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    FROM </a:t>
            </a:r>
            <a:r>
              <a:rPr lang="en-US" sz="900" dirty="0" err="1">
                <a:solidFill>
                  <a:schemeClr val="tx1"/>
                </a:solidFill>
                <a:latin typeface="Roboto" panose="020B0604020202020204" charset="0"/>
                <a:ea typeface="Roboto" panose="020B0604020202020204" charset="0"/>
              </a:rPr>
              <a:t>page_visits</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    GROUP BY </a:t>
            </a:r>
            <a:r>
              <a:rPr lang="en-US" sz="900" dirty="0" err="1">
                <a:solidFill>
                  <a:schemeClr val="tx1"/>
                </a:solidFill>
                <a:latin typeface="Roboto" panose="020B0604020202020204" charset="0"/>
                <a:ea typeface="Roboto" panose="020B0604020202020204" charset="0"/>
              </a:rPr>
              <a:t>user_id</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SELECT </a:t>
            </a:r>
            <a:r>
              <a:rPr lang="en-US" sz="900" dirty="0" err="1">
                <a:solidFill>
                  <a:schemeClr val="tx1"/>
                </a:solidFill>
                <a:latin typeface="Roboto" panose="020B0604020202020204" charset="0"/>
                <a:ea typeface="Roboto" panose="020B0604020202020204" charset="0"/>
              </a:rPr>
              <a:t>pv.utm_campaign</a:t>
            </a:r>
            <a:r>
              <a:rPr lang="en-US" sz="900" dirty="0">
                <a:solidFill>
                  <a:schemeClr val="tx1"/>
                </a:solidFill>
                <a:latin typeface="Roboto" panose="020B0604020202020204" charset="0"/>
                <a:ea typeface="Roboto" panose="020B0604020202020204" charset="0"/>
              </a:rPr>
              <a:t>, </a:t>
            </a:r>
          </a:p>
          <a:p>
            <a:r>
              <a:rPr lang="en-US" sz="900" dirty="0">
                <a:solidFill>
                  <a:schemeClr val="tx1"/>
                </a:solidFill>
                <a:latin typeface="Roboto" panose="020B0604020202020204" charset="0"/>
                <a:ea typeface="Roboto" panose="020B0604020202020204" charset="0"/>
              </a:rPr>
              <a:t>    COUNT(*) AS '</a:t>
            </a:r>
            <a:r>
              <a:rPr lang="en-US" sz="900" dirty="0" err="1">
                <a:solidFill>
                  <a:schemeClr val="tx1"/>
                </a:solidFill>
                <a:latin typeface="Roboto" panose="020B0604020202020204" charset="0"/>
                <a:ea typeface="Roboto" panose="020B0604020202020204" charset="0"/>
              </a:rPr>
              <a:t>first_touch_campaign_count</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FROM </a:t>
            </a:r>
            <a:r>
              <a:rPr lang="en-US" sz="900" dirty="0" err="1">
                <a:solidFill>
                  <a:schemeClr val="tx1"/>
                </a:solidFill>
                <a:latin typeface="Roboto" panose="020B0604020202020204" charset="0"/>
                <a:ea typeface="Roboto" panose="020B0604020202020204" charset="0"/>
              </a:rPr>
              <a:t>first_touch</a:t>
            </a:r>
            <a:r>
              <a:rPr lang="en-US" sz="900" dirty="0">
                <a:solidFill>
                  <a:schemeClr val="tx1"/>
                </a:solidFill>
                <a:latin typeface="Roboto" panose="020B0604020202020204" charset="0"/>
                <a:ea typeface="Roboto" panose="020B0604020202020204" charset="0"/>
              </a:rPr>
              <a:t> AS '</a:t>
            </a:r>
            <a:r>
              <a:rPr lang="en-US" sz="900" dirty="0" err="1">
                <a:solidFill>
                  <a:schemeClr val="tx1"/>
                </a:solidFill>
                <a:latin typeface="Roboto" panose="020B0604020202020204" charset="0"/>
                <a:ea typeface="Roboto" panose="020B0604020202020204" charset="0"/>
              </a:rPr>
              <a:t>ft</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JOIN </a:t>
            </a:r>
            <a:r>
              <a:rPr lang="en-US" sz="900" dirty="0" err="1">
                <a:solidFill>
                  <a:schemeClr val="tx1"/>
                </a:solidFill>
                <a:latin typeface="Roboto" panose="020B0604020202020204" charset="0"/>
                <a:ea typeface="Roboto" panose="020B0604020202020204" charset="0"/>
              </a:rPr>
              <a:t>page_visits</a:t>
            </a:r>
            <a:r>
              <a:rPr lang="en-US" sz="900" dirty="0">
                <a:solidFill>
                  <a:schemeClr val="tx1"/>
                </a:solidFill>
                <a:latin typeface="Roboto" panose="020B0604020202020204" charset="0"/>
                <a:ea typeface="Roboto" panose="020B0604020202020204" charset="0"/>
              </a:rPr>
              <a:t> AS '</a:t>
            </a:r>
            <a:r>
              <a:rPr lang="en-US" sz="900" dirty="0" err="1">
                <a:solidFill>
                  <a:schemeClr val="tx1"/>
                </a:solidFill>
                <a:latin typeface="Roboto" panose="020B0604020202020204" charset="0"/>
                <a:ea typeface="Roboto" panose="020B0604020202020204" charset="0"/>
              </a:rPr>
              <a:t>pv</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    ON </a:t>
            </a:r>
            <a:r>
              <a:rPr lang="en-US" sz="900" dirty="0" err="1">
                <a:solidFill>
                  <a:schemeClr val="tx1"/>
                </a:solidFill>
                <a:latin typeface="Roboto" panose="020B0604020202020204" charset="0"/>
                <a:ea typeface="Roboto" panose="020B0604020202020204" charset="0"/>
              </a:rPr>
              <a:t>ft.user_id</a:t>
            </a:r>
            <a:r>
              <a:rPr lang="en-US" sz="900" dirty="0">
                <a:solidFill>
                  <a:schemeClr val="tx1"/>
                </a:solidFill>
                <a:latin typeface="Roboto" panose="020B0604020202020204" charset="0"/>
                <a:ea typeface="Roboto" panose="020B0604020202020204" charset="0"/>
              </a:rPr>
              <a:t> = </a:t>
            </a:r>
            <a:r>
              <a:rPr lang="en-US" sz="900" dirty="0" err="1">
                <a:solidFill>
                  <a:schemeClr val="tx1"/>
                </a:solidFill>
                <a:latin typeface="Roboto" panose="020B0604020202020204" charset="0"/>
                <a:ea typeface="Roboto" panose="020B0604020202020204" charset="0"/>
              </a:rPr>
              <a:t>pv.user_id</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    AND </a:t>
            </a:r>
            <a:r>
              <a:rPr lang="en-US" sz="900" dirty="0" err="1">
                <a:solidFill>
                  <a:schemeClr val="tx1"/>
                </a:solidFill>
                <a:latin typeface="Roboto" panose="020B0604020202020204" charset="0"/>
                <a:ea typeface="Roboto" panose="020B0604020202020204" charset="0"/>
              </a:rPr>
              <a:t>ft.first_touch_at</a:t>
            </a:r>
            <a:r>
              <a:rPr lang="en-US" sz="900" dirty="0">
                <a:solidFill>
                  <a:schemeClr val="tx1"/>
                </a:solidFill>
                <a:latin typeface="Roboto" panose="020B0604020202020204" charset="0"/>
                <a:ea typeface="Roboto" panose="020B0604020202020204" charset="0"/>
              </a:rPr>
              <a:t> = </a:t>
            </a:r>
            <a:r>
              <a:rPr lang="en-US" sz="900" dirty="0" err="1">
                <a:solidFill>
                  <a:schemeClr val="tx1"/>
                </a:solidFill>
                <a:latin typeface="Roboto" panose="020B0604020202020204" charset="0"/>
                <a:ea typeface="Roboto" panose="020B0604020202020204" charset="0"/>
              </a:rPr>
              <a:t>pv.timestamp</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GROUP BY 1</a:t>
            </a:r>
          </a:p>
          <a:p>
            <a:r>
              <a:rPr lang="en-US" sz="900" dirty="0">
                <a:solidFill>
                  <a:schemeClr val="tx1"/>
                </a:solidFill>
                <a:latin typeface="Roboto" panose="020B0604020202020204" charset="0"/>
                <a:ea typeface="Roboto" panose="020B0604020202020204" charset="0"/>
              </a:rPr>
              <a:t>ORDER BY 2 DESC</a:t>
            </a:r>
            <a:r>
              <a:rPr lang="en-US" sz="900" dirty="0" smtClean="0">
                <a:solidFill>
                  <a:schemeClr val="tx1"/>
                </a:solidFill>
                <a:latin typeface="Roboto" panose="020B0604020202020204" charset="0"/>
                <a:ea typeface="Roboto" panose="020B0604020202020204" charset="0"/>
              </a:rPr>
              <a:t>;</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514199"/>
          </a:xfrm>
          <a:prstGeom prst="rect">
            <a:avLst/>
          </a:prstGeom>
          <a:noFill/>
          <a:ln>
            <a:noFill/>
          </a:ln>
        </p:spPr>
        <p:txBody>
          <a:bodyPr spcFirstLastPara="1" wrap="square" lIns="91425" tIns="91425" rIns="91425" bIns="91425"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1" i="0" u="none" strike="noStrike" kern="0" cap="none" spc="0" normalizeH="0" baseline="0" noProof="0" dirty="0" smtClean="0">
                <a:ln>
                  <a:noFill/>
                </a:ln>
                <a:solidFill>
                  <a:srgbClr val="295269"/>
                </a:solidFill>
                <a:effectLst/>
                <a:uLnTx/>
                <a:uFillTx/>
                <a:latin typeface="Roboto"/>
                <a:ea typeface="Roboto"/>
                <a:cs typeface="Roboto"/>
                <a:sym typeface="Roboto"/>
              </a:rPr>
              <a:t>2.2 </a:t>
            </a:r>
            <a:r>
              <a:rPr kumimoji="0" lang="en-US" sz="1800" b="1" i="0" u="none" strike="noStrike" kern="0" cap="none" spc="0" normalizeH="0" baseline="0" noProof="0" dirty="0">
                <a:ln>
                  <a:noFill/>
                </a:ln>
                <a:solidFill>
                  <a:srgbClr val="0097A7">
                    <a:lumMod val="50000"/>
                  </a:srgbClr>
                </a:solidFill>
                <a:effectLst/>
                <a:uLnTx/>
                <a:uFillTx/>
                <a:latin typeface="Roboto" panose="020B0604020202020204" charset="0"/>
                <a:ea typeface="Roboto" panose="020B0604020202020204" charset="0"/>
                <a:cs typeface="Arial"/>
                <a:sym typeface="Arial"/>
              </a:rPr>
              <a:t>How many </a:t>
            </a:r>
            <a:r>
              <a:rPr kumimoji="0" lang="en-US" sz="1800" b="1" i="0" u="none" strike="noStrike" kern="0" cap="none" spc="0" normalizeH="0" baseline="0" noProof="0" dirty="0" smtClean="0">
                <a:ln>
                  <a:noFill/>
                </a:ln>
                <a:solidFill>
                  <a:srgbClr val="0097A7">
                    <a:lumMod val="50000"/>
                  </a:srgbClr>
                </a:solidFill>
                <a:effectLst/>
                <a:uLnTx/>
                <a:uFillTx/>
                <a:latin typeface="Roboto" panose="020B0604020202020204" charset="0"/>
                <a:ea typeface="Roboto" panose="020B0604020202020204" charset="0"/>
                <a:cs typeface="Arial"/>
                <a:sym typeface="Arial"/>
              </a:rPr>
              <a:t>last-touch attributions </a:t>
            </a:r>
            <a:r>
              <a:rPr kumimoji="0" lang="en-US" sz="1800" b="1" i="0" u="none" strike="noStrike" kern="0" cap="none" spc="0" normalizeH="0" baseline="0" noProof="0" dirty="0">
                <a:ln>
                  <a:noFill/>
                </a:ln>
                <a:solidFill>
                  <a:srgbClr val="0097A7">
                    <a:lumMod val="50000"/>
                  </a:srgbClr>
                </a:solidFill>
                <a:effectLst/>
                <a:uLnTx/>
                <a:uFillTx/>
                <a:latin typeface="Roboto" panose="020B0604020202020204" charset="0"/>
                <a:ea typeface="Roboto" panose="020B0604020202020204" charset="0"/>
                <a:cs typeface="Arial"/>
                <a:sym typeface="Arial"/>
              </a:rPr>
              <a:t>is each campaign responsible for</a:t>
            </a:r>
            <a:r>
              <a:rPr kumimoji="0" lang="en-US" sz="1800" b="1" i="0" u="none" strike="noStrike" kern="0" cap="none" spc="0" normalizeH="0" baseline="0" noProof="0" dirty="0" smtClean="0">
                <a:ln>
                  <a:noFill/>
                </a:ln>
                <a:solidFill>
                  <a:srgbClr val="0097A7">
                    <a:lumMod val="50000"/>
                  </a:srgbClr>
                </a:solidFill>
                <a:effectLst/>
                <a:uLnTx/>
                <a:uFillTx/>
                <a:latin typeface="Roboto" panose="020B0604020202020204" charset="0"/>
                <a:ea typeface="Roboto" panose="020B0604020202020204" charset="0"/>
                <a:cs typeface="Arial"/>
                <a:sym typeface="Arial"/>
              </a:rPr>
              <a:t>?</a:t>
            </a:r>
            <a:endParaRPr kumimoji="0" sz="1800" b="1" i="0" u="none" strike="noStrike" kern="0" cap="none" spc="0" normalizeH="0" baseline="0" noProof="0" dirty="0">
              <a:ln>
                <a:noFill/>
              </a:ln>
              <a:solidFill>
                <a:srgbClr val="295269"/>
              </a:solidFill>
              <a:effectLst/>
              <a:uLnTx/>
              <a:uFillTx/>
              <a:latin typeface="Roboto"/>
              <a:ea typeface="Roboto"/>
              <a:cs typeface="Roboto"/>
              <a:sym typeface="Roboto"/>
            </a:endParaRPr>
          </a:p>
        </p:txBody>
      </p:sp>
      <p:sp>
        <p:nvSpPr>
          <p:cNvPr id="331" name="Shape 331"/>
          <p:cNvSpPr txBox="1"/>
          <p:nvPr/>
        </p:nvSpPr>
        <p:spPr>
          <a:xfrm>
            <a:off x="177975" y="1097858"/>
            <a:ext cx="4920900" cy="1663795"/>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lvl="0">
              <a:lnSpc>
                <a:spcPct val="115000"/>
              </a:lnSpc>
              <a:buSzPts val="1200"/>
            </a:pPr>
            <a:r>
              <a:rPr lang="en-US" sz="1200" i="1" dirty="0"/>
              <a:t>Last-touch attribution </a:t>
            </a:r>
            <a:r>
              <a:rPr lang="en-US" sz="1200" dirty="0"/>
              <a:t>only considers the last source for each customer. This is a good way of knowing how visitors are drawn back to a website, especially for making a final purchase</a:t>
            </a:r>
            <a:r>
              <a:rPr lang="en-US" sz="1200" dirty="0" smtClean="0"/>
              <a:t>.</a:t>
            </a:r>
          </a:p>
          <a:p>
            <a:pPr lvl="0">
              <a:lnSpc>
                <a:spcPct val="115000"/>
              </a:lnSpc>
              <a:buSzPts val="1200"/>
            </a:pPr>
            <a:endParaRPr kumimoji="0" lang="en" sz="1200" b="0" i="0" u="none" strike="noStrike" kern="0" cap="none" spc="0" normalizeH="0" baseline="0" noProof="0" dirty="0" smtClean="0">
              <a:ln>
                <a:noFill/>
              </a:ln>
              <a:solidFill>
                <a:srgbClr val="000000"/>
              </a:solidFill>
              <a:effectLst/>
              <a:uLnTx/>
              <a:uFillTx/>
              <a:latin typeface="Arial"/>
              <a:ea typeface="Roboto"/>
              <a:cs typeface="Roboto"/>
              <a:sym typeface="Roboto"/>
            </a:endParaRPr>
          </a:p>
          <a:p>
            <a:pPr marL="171450" marR="0" lvl="0" indent="-190500" algn="l" defTabSz="914400" rtl="0" eaLnBrk="1" fontAlgn="auto" latinLnBrk="0" hangingPunct="1">
              <a:lnSpc>
                <a:spcPct val="115000"/>
              </a:lnSpc>
              <a:spcBef>
                <a:spcPts val="0"/>
              </a:spcBef>
              <a:spcAft>
                <a:spcPts val="0"/>
              </a:spcAft>
              <a:buClr>
                <a:srgbClr val="000000"/>
              </a:buClr>
              <a:buSzPts val="1200"/>
              <a:buFont typeface="Arial"/>
              <a:buChar char="●"/>
              <a:tabLst/>
              <a:defRPr/>
            </a:pPr>
            <a:r>
              <a:rPr kumimoji="0" lang="en" sz="1200" b="0" i="0" u="none" strike="noStrike" kern="0" cap="none" spc="0" normalizeH="0" baseline="0" noProof="0" dirty="0" smtClean="0">
                <a:ln>
                  <a:noFill/>
                </a:ln>
                <a:solidFill>
                  <a:srgbClr val="000000"/>
                </a:solidFill>
                <a:effectLst/>
                <a:uLnTx/>
                <a:uFillTx/>
                <a:latin typeface="Arial"/>
                <a:ea typeface="Roboto"/>
                <a:cs typeface="Roboto"/>
                <a:sym typeface="Roboto"/>
              </a:rPr>
              <a:t>We can see, that last source of visits for most of the customers is a weekly newsletter as well as retargeting ad and campaign. </a:t>
            </a:r>
          </a:p>
          <a:p>
            <a:pPr marL="171450" marR="0" lvl="0" indent="-190500" algn="l" defTabSz="914400" rtl="0" eaLnBrk="1" fontAlgn="auto" latinLnBrk="0" hangingPunct="1">
              <a:lnSpc>
                <a:spcPct val="115000"/>
              </a:lnSpc>
              <a:spcBef>
                <a:spcPts val="0"/>
              </a:spcBef>
              <a:spcAft>
                <a:spcPts val="0"/>
              </a:spcAft>
              <a:buClr>
                <a:srgbClr val="000000"/>
              </a:buClr>
              <a:buSzPts val="1200"/>
              <a:buFont typeface="Arial"/>
              <a:buChar char="●"/>
              <a:tabLst/>
              <a:defRPr/>
            </a:pPr>
            <a:r>
              <a:rPr lang="en" sz="1200" dirty="0" smtClean="0">
                <a:ea typeface="Roboto"/>
                <a:cs typeface="Roboto"/>
                <a:sym typeface="Roboto"/>
              </a:rPr>
              <a:t>‘Cool tshirts search’ remains least popular source here as well.</a:t>
            </a:r>
            <a:endParaRPr kumimoji="0" lang="en" sz="1200" b="0" i="0" u="none" strike="noStrike" kern="0" cap="none" spc="0" normalizeH="0" baseline="0" noProof="0" dirty="0" smtClean="0">
              <a:ln>
                <a:noFill/>
              </a:ln>
              <a:solidFill>
                <a:srgbClr val="000000"/>
              </a:solidFill>
              <a:effectLst/>
              <a:uLnTx/>
              <a:uFillTx/>
              <a:latin typeface="Arial"/>
              <a:ea typeface="Roboto"/>
              <a:cs typeface="Roboto"/>
              <a:sym typeface="Roboto"/>
            </a:endParaRPr>
          </a:p>
        </p:txBody>
      </p:sp>
      <p:graphicFrame>
        <p:nvGraphicFramePr>
          <p:cNvPr id="332" name="Shape 332"/>
          <p:cNvGraphicFramePr/>
          <p:nvPr>
            <p:extLst>
              <p:ext uri="{D42A27DB-BD31-4B8C-83A1-F6EECF244321}">
                <p14:modId xmlns:p14="http://schemas.microsoft.com/office/powerpoint/2010/main" val="3252107518"/>
              </p:ext>
            </p:extLst>
          </p:nvPr>
        </p:nvGraphicFramePr>
        <p:xfrm>
          <a:off x="177975" y="2827604"/>
          <a:ext cx="4920900" cy="2194560"/>
        </p:xfrm>
        <a:graphic>
          <a:graphicData uri="http://schemas.openxmlformats.org/drawingml/2006/table">
            <a:tbl>
              <a:tblPr>
                <a:noFill/>
                <a:tableStyleId>{8628B589-4659-4227-9C68-565DD4A46BFE}</a:tableStyleId>
              </a:tblPr>
              <a:tblGrid>
                <a:gridCol w="2998005">
                  <a:extLst>
                    <a:ext uri="{9D8B030D-6E8A-4147-A177-3AD203B41FA5}">
                      <a16:colId xmlns:a16="http://schemas.microsoft.com/office/drawing/2014/main" val="20000"/>
                    </a:ext>
                  </a:extLst>
                </a:gridCol>
                <a:gridCol w="1922895">
                  <a:extLst>
                    <a:ext uri="{9D8B030D-6E8A-4147-A177-3AD203B41FA5}">
                      <a16:colId xmlns:a16="http://schemas.microsoft.com/office/drawing/2014/main" val="20001"/>
                    </a:ext>
                  </a:extLst>
                </a:gridCol>
              </a:tblGrid>
              <a:tr h="219873">
                <a:tc>
                  <a:txBody>
                    <a:bodyPr/>
                    <a:lstStyle/>
                    <a:p>
                      <a:pPr algn="ctr"/>
                      <a:r>
                        <a:rPr lang="en-US" sz="1000" b="1" dirty="0" err="1">
                          <a:solidFill>
                            <a:schemeClr val="bg1"/>
                          </a:solidFill>
                        </a:rPr>
                        <a:t>utm_campaign</a:t>
                      </a:r>
                      <a:endParaRPr lang="en-US" sz="1000" b="1" dirty="0">
                        <a:solidFill>
                          <a:schemeClr val="bg1"/>
                        </a:solidFill>
                      </a:endParaRP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tc>
                  <a:txBody>
                    <a:bodyPr/>
                    <a:lstStyle/>
                    <a:p>
                      <a:pPr algn="ctr"/>
                      <a:r>
                        <a:rPr lang="en-US" sz="1000" b="1" dirty="0" err="1">
                          <a:solidFill>
                            <a:schemeClr val="bg1"/>
                          </a:solidFill>
                        </a:rPr>
                        <a:t>last_touch_campaign_count</a:t>
                      </a:r>
                      <a:endParaRPr lang="en-US" sz="1000" b="1" dirty="0">
                        <a:solidFill>
                          <a:schemeClr val="bg1"/>
                        </a:solidFill>
                      </a:endParaRP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219873">
                <a:tc>
                  <a:txBody>
                    <a:bodyPr/>
                    <a:lstStyle/>
                    <a:p>
                      <a:pPr algn="ctr"/>
                      <a:r>
                        <a:rPr lang="en-US" sz="1000"/>
                        <a:t>weekly-newsletter</a:t>
                      </a:r>
                    </a:p>
                  </a:txBody>
                  <a:tcPr anchor="ctr">
                    <a:lnT w="9525" cap="flat" cmpd="sng">
                      <a:solidFill>
                        <a:srgbClr val="9E9E9E"/>
                      </a:solidFill>
                      <a:prstDash val="solid"/>
                      <a:round/>
                      <a:headEnd type="none" w="sm" len="sm"/>
                      <a:tailEnd type="none" w="sm" len="sm"/>
                    </a:lnT>
                  </a:tcPr>
                </a:tc>
                <a:tc>
                  <a:txBody>
                    <a:bodyPr/>
                    <a:lstStyle/>
                    <a:p>
                      <a:pPr algn="ctr"/>
                      <a:r>
                        <a:rPr lang="en-US" sz="1000"/>
                        <a:t>447</a:t>
                      </a:r>
                    </a:p>
                  </a:txBody>
                  <a:tcPr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219873">
                <a:tc>
                  <a:txBody>
                    <a:bodyPr/>
                    <a:lstStyle/>
                    <a:p>
                      <a:pPr algn="ctr"/>
                      <a:r>
                        <a:rPr lang="en-US" sz="1000"/>
                        <a:t>retargetting-ad</a:t>
                      </a:r>
                    </a:p>
                  </a:txBody>
                  <a:tcPr anchor="ctr"/>
                </a:tc>
                <a:tc>
                  <a:txBody>
                    <a:bodyPr/>
                    <a:lstStyle/>
                    <a:p>
                      <a:pPr algn="ctr"/>
                      <a:r>
                        <a:rPr lang="en-US" sz="1000"/>
                        <a:t>443</a:t>
                      </a:r>
                    </a:p>
                  </a:txBody>
                  <a:tcPr anchor="ctr"/>
                </a:tc>
                <a:extLst>
                  <a:ext uri="{0D108BD9-81ED-4DB2-BD59-A6C34878D82A}">
                    <a16:rowId xmlns:a16="http://schemas.microsoft.com/office/drawing/2014/main" val="10002"/>
                  </a:ext>
                </a:extLst>
              </a:tr>
              <a:tr h="219873">
                <a:tc>
                  <a:txBody>
                    <a:bodyPr/>
                    <a:lstStyle/>
                    <a:p>
                      <a:pPr algn="ctr"/>
                      <a:r>
                        <a:rPr lang="en-US" sz="1000" dirty="0" err="1"/>
                        <a:t>retargetting</a:t>
                      </a:r>
                      <a:r>
                        <a:rPr lang="en-US" sz="1000" dirty="0"/>
                        <a:t>-campaign</a:t>
                      </a:r>
                    </a:p>
                  </a:txBody>
                  <a:tcPr anchor="ctr"/>
                </a:tc>
                <a:tc>
                  <a:txBody>
                    <a:bodyPr/>
                    <a:lstStyle/>
                    <a:p>
                      <a:pPr algn="ctr"/>
                      <a:r>
                        <a:rPr lang="en-US" sz="1000"/>
                        <a:t>245</a:t>
                      </a:r>
                    </a:p>
                  </a:txBody>
                  <a:tcPr anchor="ctr"/>
                </a:tc>
                <a:extLst>
                  <a:ext uri="{0D108BD9-81ED-4DB2-BD59-A6C34878D82A}">
                    <a16:rowId xmlns:a16="http://schemas.microsoft.com/office/drawing/2014/main" val="10003"/>
                  </a:ext>
                </a:extLst>
              </a:tr>
              <a:tr h="219873">
                <a:tc>
                  <a:txBody>
                    <a:bodyPr/>
                    <a:lstStyle/>
                    <a:p>
                      <a:pPr algn="ctr"/>
                      <a:r>
                        <a:rPr lang="en-US" sz="1000"/>
                        <a:t>getting-to-know-cool-tshirts</a:t>
                      </a:r>
                    </a:p>
                  </a:txBody>
                  <a:tcPr anchor="ctr"/>
                </a:tc>
                <a:tc>
                  <a:txBody>
                    <a:bodyPr/>
                    <a:lstStyle/>
                    <a:p>
                      <a:pPr algn="ctr"/>
                      <a:r>
                        <a:rPr lang="en-US" sz="1000"/>
                        <a:t>232</a:t>
                      </a:r>
                    </a:p>
                  </a:txBody>
                  <a:tcPr anchor="ctr"/>
                </a:tc>
                <a:extLst>
                  <a:ext uri="{0D108BD9-81ED-4DB2-BD59-A6C34878D82A}">
                    <a16:rowId xmlns:a16="http://schemas.microsoft.com/office/drawing/2014/main" val="10004"/>
                  </a:ext>
                </a:extLst>
              </a:tr>
              <a:tr h="219873">
                <a:tc>
                  <a:txBody>
                    <a:bodyPr/>
                    <a:lstStyle/>
                    <a:p>
                      <a:pPr algn="ctr"/>
                      <a:r>
                        <a:rPr lang="en-US" sz="1000"/>
                        <a:t>ten-crazy-cool-tshirts-facts</a:t>
                      </a:r>
                    </a:p>
                  </a:txBody>
                  <a:tcPr anchor="ctr"/>
                </a:tc>
                <a:tc>
                  <a:txBody>
                    <a:bodyPr/>
                    <a:lstStyle/>
                    <a:p>
                      <a:pPr algn="ctr"/>
                      <a:r>
                        <a:rPr lang="en-US" sz="1000" dirty="0"/>
                        <a:t>190</a:t>
                      </a:r>
                    </a:p>
                  </a:txBody>
                  <a:tcPr anchor="ctr"/>
                </a:tc>
                <a:extLst>
                  <a:ext uri="{0D108BD9-81ED-4DB2-BD59-A6C34878D82A}">
                    <a16:rowId xmlns:a16="http://schemas.microsoft.com/office/drawing/2014/main" val="731535577"/>
                  </a:ext>
                </a:extLst>
              </a:tr>
              <a:tr h="219873">
                <a:tc>
                  <a:txBody>
                    <a:bodyPr/>
                    <a:lstStyle/>
                    <a:p>
                      <a:pPr algn="ctr"/>
                      <a:r>
                        <a:rPr lang="en-US" sz="1000" dirty="0"/>
                        <a:t>interview-with-cool-</a:t>
                      </a:r>
                      <a:r>
                        <a:rPr lang="en-US" sz="1000" dirty="0" err="1"/>
                        <a:t>tshirts</a:t>
                      </a:r>
                      <a:r>
                        <a:rPr lang="en-US" sz="1000" dirty="0"/>
                        <a:t>-founder</a:t>
                      </a:r>
                    </a:p>
                  </a:txBody>
                  <a:tcPr anchor="ctr"/>
                </a:tc>
                <a:tc>
                  <a:txBody>
                    <a:bodyPr/>
                    <a:lstStyle/>
                    <a:p>
                      <a:pPr algn="ctr"/>
                      <a:r>
                        <a:rPr lang="en-US" sz="1000"/>
                        <a:t>184</a:t>
                      </a:r>
                    </a:p>
                  </a:txBody>
                  <a:tcPr anchor="ctr"/>
                </a:tc>
                <a:extLst>
                  <a:ext uri="{0D108BD9-81ED-4DB2-BD59-A6C34878D82A}">
                    <a16:rowId xmlns:a16="http://schemas.microsoft.com/office/drawing/2014/main" val="2687533949"/>
                  </a:ext>
                </a:extLst>
              </a:tr>
              <a:tr h="219873">
                <a:tc>
                  <a:txBody>
                    <a:bodyPr/>
                    <a:lstStyle/>
                    <a:p>
                      <a:pPr algn="ctr"/>
                      <a:r>
                        <a:rPr lang="en-US" sz="1000"/>
                        <a:t>paid-search</a:t>
                      </a:r>
                    </a:p>
                  </a:txBody>
                  <a:tcPr anchor="ctr"/>
                </a:tc>
                <a:tc>
                  <a:txBody>
                    <a:bodyPr/>
                    <a:lstStyle/>
                    <a:p>
                      <a:pPr algn="ctr"/>
                      <a:r>
                        <a:rPr lang="en-US" sz="1000"/>
                        <a:t>178</a:t>
                      </a:r>
                    </a:p>
                  </a:txBody>
                  <a:tcPr anchor="ctr"/>
                </a:tc>
                <a:extLst>
                  <a:ext uri="{0D108BD9-81ED-4DB2-BD59-A6C34878D82A}">
                    <a16:rowId xmlns:a16="http://schemas.microsoft.com/office/drawing/2014/main" val="2365933731"/>
                  </a:ext>
                </a:extLst>
              </a:tr>
              <a:tr h="219873">
                <a:tc>
                  <a:txBody>
                    <a:bodyPr/>
                    <a:lstStyle/>
                    <a:p>
                      <a:pPr algn="ctr"/>
                      <a:r>
                        <a:rPr lang="en-US" sz="1000"/>
                        <a:t>cool-tshirts-search</a:t>
                      </a:r>
                    </a:p>
                  </a:txBody>
                  <a:tcPr anchor="ctr"/>
                </a:tc>
                <a:tc>
                  <a:txBody>
                    <a:bodyPr/>
                    <a:lstStyle/>
                    <a:p>
                      <a:pPr algn="ctr"/>
                      <a:r>
                        <a:rPr lang="en-US" sz="1000" dirty="0"/>
                        <a:t>60</a:t>
                      </a:r>
                    </a:p>
                  </a:txBody>
                  <a:tcPr anchor="ctr"/>
                </a:tc>
                <a:extLst>
                  <a:ext uri="{0D108BD9-81ED-4DB2-BD59-A6C34878D82A}">
                    <a16:rowId xmlns:a16="http://schemas.microsoft.com/office/drawing/2014/main" val="1869384508"/>
                  </a:ext>
                </a:extLst>
              </a:tr>
            </a:tbl>
          </a:graphicData>
        </a:graphic>
      </p:graphicFrame>
      <p:sp>
        <p:nvSpPr>
          <p:cNvPr id="2" name="Rectangle 1"/>
          <p:cNvSpPr/>
          <p:nvPr/>
        </p:nvSpPr>
        <p:spPr>
          <a:xfrm>
            <a:off x="5214425" y="1097858"/>
            <a:ext cx="3617875" cy="2451586"/>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smtClean="0">
                <a:solidFill>
                  <a:schemeClr val="tx1"/>
                </a:solidFill>
                <a:latin typeface="Roboto" panose="020B0604020202020204" charset="0"/>
                <a:ea typeface="Roboto" panose="020B0604020202020204" charset="0"/>
              </a:rPr>
              <a:t>WITH</a:t>
            </a:r>
            <a:r>
              <a:rPr lang="en-US" sz="900" dirty="0">
                <a:solidFill>
                  <a:schemeClr val="tx1"/>
                </a:solidFill>
                <a:latin typeface="Roboto" panose="020B0604020202020204" charset="0"/>
                <a:ea typeface="Roboto" panose="020B0604020202020204" charset="0"/>
              </a:rPr>
              <a:t> </a:t>
            </a:r>
            <a:r>
              <a:rPr lang="en-US" sz="900" dirty="0" err="1">
                <a:solidFill>
                  <a:schemeClr val="tx1"/>
                </a:solidFill>
                <a:latin typeface="Roboto" panose="020B0604020202020204" charset="0"/>
                <a:ea typeface="Roboto" panose="020B0604020202020204" charset="0"/>
              </a:rPr>
              <a:t>last_touch</a:t>
            </a:r>
            <a:r>
              <a:rPr lang="en-US" sz="900" dirty="0">
                <a:solidFill>
                  <a:schemeClr val="tx1"/>
                </a:solidFill>
                <a:latin typeface="Roboto" panose="020B0604020202020204" charset="0"/>
                <a:ea typeface="Roboto" panose="020B0604020202020204" charset="0"/>
              </a:rPr>
              <a:t> AS (</a:t>
            </a:r>
          </a:p>
          <a:p>
            <a:r>
              <a:rPr lang="en-US" sz="900" dirty="0">
                <a:solidFill>
                  <a:schemeClr val="tx1"/>
                </a:solidFill>
                <a:latin typeface="Roboto" panose="020B0604020202020204" charset="0"/>
                <a:ea typeface="Roboto" panose="020B0604020202020204" charset="0"/>
              </a:rPr>
              <a:t>    SELECT </a:t>
            </a:r>
            <a:r>
              <a:rPr lang="en-US" sz="900" dirty="0" err="1">
                <a:solidFill>
                  <a:schemeClr val="tx1"/>
                </a:solidFill>
                <a:latin typeface="Roboto" panose="020B0604020202020204" charset="0"/>
                <a:ea typeface="Roboto" panose="020B0604020202020204" charset="0"/>
              </a:rPr>
              <a:t>user_id</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        MAX(timestamp) as </a:t>
            </a:r>
            <a:r>
              <a:rPr lang="en-US" sz="900" dirty="0" err="1">
                <a:solidFill>
                  <a:schemeClr val="tx1"/>
                </a:solidFill>
                <a:latin typeface="Roboto" panose="020B0604020202020204" charset="0"/>
                <a:ea typeface="Roboto" panose="020B0604020202020204" charset="0"/>
              </a:rPr>
              <a:t>last_touch_at</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    FROM </a:t>
            </a:r>
            <a:r>
              <a:rPr lang="en-US" sz="900" dirty="0" err="1">
                <a:solidFill>
                  <a:schemeClr val="tx1"/>
                </a:solidFill>
                <a:latin typeface="Roboto" panose="020B0604020202020204" charset="0"/>
                <a:ea typeface="Roboto" panose="020B0604020202020204" charset="0"/>
              </a:rPr>
              <a:t>page_visits</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    GROUP BY </a:t>
            </a:r>
            <a:r>
              <a:rPr lang="en-US" sz="900" dirty="0" err="1">
                <a:solidFill>
                  <a:schemeClr val="tx1"/>
                </a:solidFill>
                <a:latin typeface="Roboto" panose="020B0604020202020204" charset="0"/>
                <a:ea typeface="Roboto" panose="020B0604020202020204" charset="0"/>
              </a:rPr>
              <a:t>user_id</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SELECT </a:t>
            </a:r>
            <a:r>
              <a:rPr lang="en-US" sz="900" dirty="0" err="1">
                <a:solidFill>
                  <a:schemeClr val="tx1"/>
                </a:solidFill>
                <a:latin typeface="Roboto" panose="020B0604020202020204" charset="0"/>
                <a:ea typeface="Roboto" panose="020B0604020202020204" charset="0"/>
              </a:rPr>
              <a:t>pv.utm_campaign</a:t>
            </a:r>
            <a:r>
              <a:rPr lang="en-US" sz="900" dirty="0">
                <a:solidFill>
                  <a:schemeClr val="tx1"/>
                </a:solidFill>
                <a:latin typeface="Roboto" panose="020B0604020202020204" charset="0"/>
                <a:ea typeface="Roboto" panose="020B0604020202020204" charset="0"/>
              </a:rPr>
              <a:t>, </a:t>
            </a:r>
          </a:p>
          <a:p>
            <a:r>
              <a:rPr lang="en-US" sz="900" dirty="0">
                <a:solidFill>
                  <a:schemeClr val="tx1"/>
                </a:solidFill>
                <a:latin typeface="Roboto" panose="020B0604020202020204" charset="0"/>
                <a:ea typeface="Roboto" panose="020B0604020202020204" charset="0"/>
              </a:rPr>
              <a:t>    COUNT(*) AS '</a:t>
            </a:r>
            <a:r>
              <a:rPr lang="en-US" sz="900" dirty="0" err="1">
                <a:solidFill>
                  <a:schemeClr val="tx1"/>
                </a:solidFill>
                <a:latin typeface="Roboto" panose="020B0604020202020204" charset="0"/>
                <a:ea typeface="Roboto" panose="020B0604020202020204" charset="0"/>
              </a:rPr>
              <a:t>last_touch_campaign_count</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FROM </a:t>
            </a:r>
            <a:r>
              <a:rPr lang="en-US" sz="900" dirty="0" err="1">
                <a:solidFill>
                  <a:schemeClr val="tx1"/>
                </a:solidFill>
                <a:latin typeface="Roboto" panose="020B0604020202020204" charset="0"/>
                <a:ea typeface="Roboto" panose="020B0604020202020204" charset="0"/>
              </a:rPr>
              <a:t>last_touch</a:t>
            </a:r>
            <a:r>
              <a:rPr lang="en-US" sz="900" dirty="0">
                <a:solidFill>
                  <a:schemeClr val="tx1"/>
                </a:solidFill>
                <a:latin typeface="Roboto" panose="020B0604020202020204" charset="0"/>
                <a:ea typeface="Roboto" panose="020B0604020202020204" charset="0"/>
              </a:rPr>
              <a:t> AS '</a:t>
            </a:r>
            <a:r>
              <a:rPr lang="en-US" sz="900" dirty="0" err="1">
                <a:solidFill>
                  <a:schemeClr val="tx1"/>
                </a:solidFill>
                <a:latin typeface="Roboto" panose="020B0604020202020204" charset="0"/>
                <a:ea typeface="Roboto" panose="020B0604020202020204" charset="0"/>
              </a:rPr>
              <a:t>lt</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JOIN </a:t>
            </a:r>
            <a:r>
              <a:rPr lang="en-US" sz="900" dirty="0" err="1">
                <a:solidFill>
                  <a:schemeClr val="tx1"/>
                </a:solidFill>
                <a:latin typeface="Roboto" panose="020B0604020202020204" charset="0"/>
                <a:ea typeface="Roboto" panose="020B0604020202020204" charset="0"/>
              </a:rPr>
              <a:t>page_visits</a:t>
            </a:r>
            <a:r>
              <a:rPr lang="en-US" sz="900" dirty="0">
                <a:solidFill>
                  <a:schemeClr val="tx1"/>
                </a:solidFill>
                <a:latin typeface="Roboto" panose="020B0604020202020204" charset="0"/>
                <a:ea typeface="Roboto" panose="020B0604020202020204" charset="0"/>
              </a:rPr>
              <a:t> AS '</a:t>
            </a:r>
            <a:r>
              <a:rPr lang="en-US" sz="900" dirty="0" err="1">
                <a:solidFill>
                  <a:schemeClr val="tx1"/>
                </a:solidFill>
                <a:latin typeface="Roboto" panose="020B0604020202020204" charset="0"/>
                <a:ea typeface="Roboto" panose="020B0604020202020204" charset="0"/>
              </a:rPr>
              <a:t>pv</a:t>
            </a:r>
            <a:r>
              <a:rPr lang="en-US" sz="900" dirty="0">
                <a:solidFill>
                  <a:schemeClr val="tx1"/>
                </a:solidFill>
                <a:latin typeface="Roboto" panose="020B0604020202020204" charset="0"/>
                <a:ea typeface="Roboto" panose="020B0604020202020204" charset="0"/>
              </a:rPr>
              <a:t>'</a:t>
            </a:r>
          </a:p>
          <a:p>
            <a:r>
              <a:rPr lang="en-US" sz="900" dirty="0">
                <a:solidFill>
                  <a:schemeClr val="tx1"/>
                </a:solidFill>
                <a:latin typeface="Roboto" panose="020B0604020202020204" charset="0"/>
                <a:ea typeface="Roboto" panose="020B0604020202020204" charset="0"/>
              </a:rPr>
              <a:t>    ON </a:t>
            </a:r>
            <a:r>
              <a:rPr lang="en-US" sz="900" dirty="0" err="1">
                <a:solidFill>
                  <a:schemeClr val="tx1"/>
                </a:solidFill>
                <a:latin typeface="Roboto" panose="020B0604020202020204" charset="0"/>
                <a:ea typeface="Roboto" panose="020B0604020202020204" charset="0"/>
              </a:rPr>
              <a:t>lt.user_id</a:t>
            </a:r>
            <a:r>
              <a:rPr lang="en-US" sz="900" dirty="0">
                <a:solidFill>
                  <a:schemeClr val="tx1"/>
                </a:solidFill>
                <a:latin typeface="Roboto" panose="020B0604020202020204" charset="0"/>
                <a:ea typeface="Roboto" panose="020B0604020202020204" charset="0"/>
              </a:rPr>
              <a:t> = </a:t>
            </a:r>
            <a:r>
              <a:rPr lang="en-US" sz="900" dirty="0" err="1">
                <a:solidFill>
                  <a:schemeClr val="tx1"/>
                </a:solidFill>
                <a:latin typeface="Roboto" panose="020B0604020202020204" charset="0"/>
                <a:ea typeface="Roboto" panose="020B0604020202020204" charset="0"/>
              </a:rPr>
              <a:t>pv.user_id</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    AND </a:t>
            </a:r>
            <a:r>
              <a:rPr lang="en-US" sz="900" dirty="0" err="1">
                <a:solidFill>
                  <a:schemeClr val="tx1"/>
                </a:solidFill>
                <a:latin typeface="Roboto" panose="020B0604020202020204" charset="0"/>
                <a:ea typeface="Roboto" panose="020B0604020202020204" charset="0"/>
              </a:rPr>
              <a:t>lt.last_touch_at</a:t>
            </a:r>
            <a:r>
              <a:rPr lang="en-US" sz="900" dirty="0">
                <a:solidFill>
                  <a:schemeClr val="tx1"/>
                </a:solidFill>
                <a:latin typeface="Roboto" panose="020B0604020202020204" charset="0"/>
                <a:ea typeface="Roboto" panose="020B0604020202020204" charset="0"/>
              </a:rPr>
              <a:t> = </a:t>
            </a:r>
            <a:r>
              <a:rPr lang="en-US" sz="900" dirty="0" err="1">
                <a:solidFill>
                  <a:schemeClr val="tx1"/>
                </a:solidFill>
                <a:latin typeface="Roboto" panose="020B0604020202020204" charset="0"/>
                <a:ea typeface="Roboto" panose="020B0604020202020204" charset="0"/>
              </a:rPr>
              <a:t>pv.timestamp</a:t>
            </a:r>
            <a:endParaRPr lang="en-US" sz="900" dirty="0">
              <a:solidFill>
                <a:schemeClr val="tx1"/>
              </a:solidFill>
              <a:latin typeface="Roboto" panose="020B0604020202020204" charset="0"/>
              <a:ea typeface="Roboto" panose="020B0604020202020204" charset="0"/>
            </a:endParaRPr>
          </a:p>
          <a:p>
            <a:r>
              <a:rPr lang="en-US" sz="900" dirty="0">
                <a:solidFill>
                  <a:schemeClr val="tx1"/>
                </a:solidFill>
                <a:latin typeface="Roboto" panose="020B0604020202020204" charset="0"/>
                <a:ea typeface="Roboto" panose="020B0604020202020204" charset="0"/>
              </a:rPr>
              <a:t>GROUP BY 1</a:t>
            </a:r>
          </a:p>
          <a:p>
            <a:r>
              <a:rPr lang="en-US" sz="900" dirty="0">
                <a:solidFill>
                  <a:schemeClr val="tx1"/>
                </a:solidFill>
                <a:latin typeface="Roboto" panose="020B0604020202020204" charset="0"/>
                <a:ea typeface="Roboto" panose="020B0604020202020204" charset="0"/>
              </a:rPr>
              <a:t>ORDER BY 2 DESC;</a:t>
            </a:r>
          </a:p>
        </p:txBody>
      </p:sp>
    </p:spTree>
    <p:extLst>
      <p:ext uri="{BB962C8B-B14F-4D97-AF65-F5344CB8AC3E}">
        <p14:creationId xmlns:p14="http://schemas.microsoft.com/office/powerpoint/2010/main" val="4301832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179</TotalTime>
  <Words>849</Words>
  <Application>Microsoft Office PowerPoint</Application>
  <PresentationFormat>On-screen Show (16:9)</PresentationFormat>
  <Paragraphs>243</Paragraphs>
  <Slides>11</Slides>
  <Notes>11</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11</vt:i4>
      </vt:variant>
    </vt:vector>
  </HeadingPairs>
  <TitlesOfParts>
    <vt:vector size="20" baseType="lpstr">
      <vt:lpstr>Roboto</vt:lpstr>
      <vt:lpstr>Arial</vt:lpstr>
      <vt:lpstr>Courier New</vt:lpstr>
      <vt:lpstr>Roboto Black</vt:lpstr>
      <vt:lpstr>Roboto Thin</vt:lpstr>
      <vt:lpstr>Dosis</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Anja</dc:creator>
  <cp:lastModifiedBy>Anja</cp:lastModifiedBy>
  <cp:revision>28</cp:revision>
  <dcterms:modified xsi:type="dcterms:W3CDTF">2022-05-02T15:32:47Z</dcterms:modified>
</cp:coreProperties>
</file>